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 id="2147483661" r:id="rId2"/>
    <p:sldMasterId id="2147483663" r:id="rId3"/>
  </p:sldMasterIdLst>
  <p:notesMasterIdLst>
    <p:notesMasterId r:id="rId93"/>
  </p:notesMasterIdLst>
  <p:sldIdLst>
    <p:sldId id="726" r:id="rId4"/>
    <p:sldId id="703" r:id="rId5"/>
    <p:sldId id="738" r:id="rId6"/>
    <p:sldId id="739" r:id="rId7"/>
    <p:sldId id="771" r:id="rId8"/>
    <p:sldId id="737" r:id="rId9"/>
    <p:sldId id="734" r:id="rId10"/>
    <p:sldId id="504" r:id="rId11"/>
    <p:sldId id="743" r:id="rId12"/>
    <p:sldId id="764" r:id="rId13"/>
    <p:sldId id="763" r:id="rId14"/>
    <p:sldId id="744" r:id="rId15"/>
    <p:sldId id="753" r:id="rId16"/>
    <p:sldId id="754" r:id="rId17"/>
    <p:sldId id="755" r:id="rId18"/>
    <p:sldId id="756" r:id="rId19"/>
    <p:sldId id="758" r:id="rId20"/>
    <p:sldId id="757" r:id="rId21"/>
    <p:sldId id="745" r:id="rId22"/>
    <p:sldId id="765" r:id="rId23"/>
    <p:sldId id="746" r:id="rId24"/>
    <p:sldId id="747" r:id="rId25"/>
    <p:sldId id="748" r:id="rId26"/>
    <p:sldId id="749" r:id="rId27"/>
    <p:sldId id="750" r:id="rId28"/>
    <p:sldId id="751" r:id="rId29"/>
    <p:sldId id="752" r:id="rId30"/>
    <p:sldId id="759" r:id="rId31"/>
    <p:sldId id="761" r:id="rId32"/>
    <p:sldId id="762" r:id="rId33"/>
    <p:sldId id="760" r:id="rId34"/>
    <p:sldId id="766" r:id="rId35"/>
    <p:sldId id="767" r:id="rId36"/>
    <p:sldId id="768" r:id="rId37"/>
    <p:sldId id="769" r:id="rId38"/>
    <p:sldId id="770" r:id="rId39"/>
    <p:sldId id="772" r:id="rId40"/>
    <p:sldId id="773" r:id="rId41"/>
    <p:sldId id="806" r:id="rId42"/>
    <p:sldId id="805" r:id="rId43"/>
    <p:sldId id="807" r:id="rId44"/>
    <p:sldId id="808" r:id="rId45"/>
    <p:sldId id="809" r:id="rId46"/>
    <p:sldId id="802" r:id="rId47"/>
    <p:sldId id="803" r:id="rId48"/>
    <p:sldId id="804" r:id="rId49"/>
    <p:sldId id="439" r:id="rId50"/>
    <p:sldId id="781" r:id="rId51"/>
    <p:sldId id="782" r:id="rId52"/>
    <p:sldId id="783" r:id="rId53"/>
    <p:sldId id="386" r:id="rId54"/>
    <p:sldId id="786" r:id="rId55"/>
    <p:sldId id="787" r:id="rId56"/>
    <p:sldId id="788" r:id="rId57"/>
    <p:sldId id="789" r:id="rId58"/>
    <p:sldId id="790" r:id="rId59"/>
    <p:sldId id="791" r:id="rId60"/>
    <p:sldId id="792" r:id="rId61"/>
    <p:sldId id="793" r:id="rId62"/>
    <p:sldId id="458" r:id="rId63"/>
    <p:sldId id="794" r:id="rId64"/>
    <p:sldId id="487" r:id="rId65"/>
    <p:sldId id="488" r:id="rId66"/>
    <p:sldId id="383" r:id="rId67"/>
    <p:sldId id="617" r:id="rId68"/>
    <p:sldId id="619" r:id="rId69"/>
    <p:sldId id="620" r:id="rId70"/>
    <p:sldId id="621" r:id="rId71"/>
    <p:sldId id="623" r:id="rId72"/>
    <p:sldId id="624" r:id="rId73"/>
    <p:sldId id="441" r:id="rId74"/>
    <p:sldId id="628" r:id="rId75"/>
    <p:sldId id="633" r:id="rId76"/>
    <p:sldId id="629" r:id="rId77"/>
    <p:sldId id="630" r:id="rId78"/>
    <p:sldId id="631" r:id="rId79"/>
    <p:sldId id="632" r:id="rId80"/>
    <p:sldId id="622" r:id="rId81"/>
    <p:sldId id="634" r:id="rId82"/>
    <p:sldId id="510" r:id="rId83"/>
    <p:sldId id="655" r:id="rId84"/>
    <p:sldId id="656" r:id="rId85"/>
    <p:sldId id="796" r:id="rId86"/>
    <p:sldId id="797" r:id="rId87"/>
    <p:sldId id="798" r:id="rId88"/>
    <p:sldId id="799" r:id="rId89"/>
    <p:sldId id="800" r:id="rId90"/>
    <p:sldId id="801" r:id="rId91"/>
    <p:sldId id="261" r:id="rId92"/>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0376F4C-2A11-4D28-A2AE-71231CDAC35B}">
          <p14:sldIdLst>
            <p14:sldId id="726"/>
            <p14:sldId id="703"/>
            <p14:sldId id="738"/>
            <p14:sldId id="739"/>
            <p14:sldId id="771"/>
            <p14:sldId id="737"/>
            <p14:sldId id="734"/>
            <p14:sldId id="504"/>
            <p14:sldId id="743"/>
            <p14:sldId id="764"/>
            <p14:sldId id="763"/>
            <p14:sldId id="744"/>
            <p14:sldId id="753"/>
            <p14:sldId id="754"/>
            <p14:sldId id="755"/>
            <p14:sldId id="756"/>
            <p14:sldId id="758"/>
            <p14:sldId id="757"/>
            <p14:sldId id="745"/>
            <p14:sldId id="765"/>
            <p14:sldId id="746"/>
            <p14:sldId id="747"/>
            <p14:sldId id="748"/>
            <p14:sldId id="749"/>
            <p14:sldId id="750"/>
            <p14:sldId id="751"/>
            <p14:sldId id="752"/>
            <p14:sldId id="759"/>
            <p14:sldId id="761"/>
            <p14:sldId id="762"/>
            <p14:sldId id="760"/>
            <p14:sldId id="766"/>
            <p14:sldId id="767"/>
            <p14:sldId id="768"/>
            <p14:sldId id="769"/>
            <p14:sldId id="770"/>
            <p14:sldId id="772"/>
            <p14:sldId id="773"/>
            <p14:sldId id="806"/>
            <p14:sldId id="805"/>
            <p14:sldId id="807"/>
            <p14:sldId id="808"/>
            <p14:sldId id="809"/>
            <p14:sldId id="802"/>
            <p14:sldId id="803"/>
            <p14:sldId id="804"/>
            <p14:sldId id="439"/>
            <p14:sldId id="781"/>
            <p14:sldId id="782"/>
            <p14:sldId id="783"/>
            <p14:sldId id="386"/>
            <p14:sldId id="786"/>
            <p14:sldId id="787"/>
            <p14:sldId id="788"/>
            <p14:sldId id="789"/>
            <p14:sldId id="790"/>
            <p14:sldId id="791"/>
            <p14:sldId id="792"/>
            <p14:sldId id="793"/>
            <p14:sldId id="458"/>
            <p14:sldId id="794"/>
            <p14:sldId id="487"/>
            <p14:sldId id="488"/>
            <p14:sldId id="383"/>
            <p14:sldId id="617"/>
            <p14:sldId id="619"/>
            <p14:sldId id="620"/>
            <p14:sldId id="621"/>
            <p14:sldId id="623"/>
            <p14:sldId id="624"/>
            <p14:sldId id="441"/>
            <p14:sldId id="628"/>
            <p14:sldId id="633"/>
            <p14:sldId id="629"/>
            <p14:sldId id="630"/>
            <p14:sldId id="631"/>
            <p14:sldId id="632"/>
            <p14:sldId id="622"/>
            <p14:sldId id="634"/>
            <p14:sldId id="510"/>
            <p14:sldId id="655"/>
            <p14:sldId id="656"/>
            <p14:sldId id="796"/>
            <p14:sldId id="797"/>
            <p14:sldId id="798"/>
            <p14:sldId id="799"/>
            <p14:sldId id="800"/>
            <p14:sldId id="801"/>
            <p14:sldId id="26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0909" autoAdjust="0"/>
  </p:normalViewPr>
  <p:slideViewPr>
    <p:cSldViewPr snapToGrid="0">
      <p:cViewPr varScale="1">
        <p:scale>
          <a:sx n="107" d="100"/>
          <a:sy n="107" d="100"/>
        </p:scale>
        <p:origin x="67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viewProps" Target="view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tableStyles" Target="tableStyle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notesMaster" Target="notesMasters/notesMaster1.xml"/></Relationships>
</file>

<file path=ppt/media/image1.jpg>
</file>

<file path=ppt/media/image10.png>
</file>

<file path=ppt/media/image11.png>
</file>

<file path=ppt/media/image110.png>
</file>

<file path=ppt/media/image12.png>
</file>

<file path=ppt/media/image120.png>
</file>

<file path=ppt/media/image13.png>
</file>

<file path=ppt/media/image130.png>
</file>

<file path=ppt/media/image14.png>
</file>

<file path=ppt/media/image15.png>
</file>

<file path=ppt/media/image150.png>
</file>

<file path=ppt/media/image16.png>
</file>

<file path=ppt/media/image160.png>
</file>

<file path=ppt/media/image17.png>
</file>

<file path=ppt/media/image18.png>
</file>

<file path=ppt/media/image19.png>
</file>

<file path=ppt/media/image2.jpeg>
</file>

<file path=ppt/media/image20.png>
</file>

<file path=ppt/media/image21.png>
</file>

<file path=ppt/media/image210.png>
</file>

<file path=ppt/media/image211.png>
</file>

<file path=ppt/media/image22.png>
</file>

<file path=ppt/media/image23.png>
</file>

<file path=ppt/media/image24.png>
</file>

<file path=ppt/media/image25.png>
</file>

<file path=ppt/media/image26.png>
</file>

<file path=ppt/media/image260.png>
</file>

<file path=ppt/media/image27.png>
</file>

<file path=ppt/media/image28.png>
</file>

<file path=ppt/media/image280.png>
</file>

<file path=ppt/media/image29.png>
</file>

<file path=ppt/media/image290.png>
</file>

<file path=ppt/media/image3.jpg>
</file>

<file path=ppt/media/image30.png>
</file>

<file path=ppt/media/image31.png>
</file>

<file path=ppt/media/image32.png>
</file>

<file path=ppt/media/image33.png>
</file>

<file path=ppt/media/image34.g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30.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10.png>
</file>

<file path=ppt/media/image52.png>
</file>

<file path=ppt/media/image53.png>
</file>

<file path=ppt/media/image54.png>
</file>

<file path=ppt/media/image55.png>
</file>

<file path=ppt/media/image56.png>
</file>

<file path=ppt/media/image57.png>
</file>

<file path=ppt/media/image570.png>
</file>

<file path=ppt/media/image58.png>
</file>

<file path=ppt/media/image59.png>
</file>

<file path=ppt/media/image6.png>
</file>

<file path=ppt/media/image60.png>
</file>

<file path=ppt/media/image61.png>
</file>

<file path=ppt/media/image610.png>
</file>

<file path=ppt/media/image62.png>
</file>

<file path=ppt/media/image63.png>
</file>

<file path=ppt/media/image64.png>
</file>

<file path=ppt/media/image65.png>
</file>

<file path=ppt/media/image66.jpg>
</file>

<file path=ppt/media/image7.png>
</file>

<file path=ppt/media/image710.png>
</file>

<file path=ppt/media/image790.png>
</file>

<file path=ppt/media/image8.png>
</file>

<file path=ppt/media/image810.png>
</file>

<file path=ppt/media/image811.png>
</file>

<file path=ppt/media/image820.png>
</file>

<file path=ppt/media/image870.png>
</file>

<file path=ppt/media/image880.png>
</file>

<file path=ppt/media/image9.png>
</file>

<file path=ppt/media/image930.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96DEB6-B782-427C-95E2-2770B28925B3}" type="datetimeFigureOut">
              <a:rPr lang="en-US" smtClean="0"/>
              <a:t>10/4/2024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2CD188-AE7E-47A5-9283-EB0075D5B612}" type="slidenum">
              <a:rPr lang="en-US" smtClean="0"/>
              <a:t>‹#›</a:t>
            </a:fld>
            <a:endParaRPr lang="en-US"/>
          </a:p>
        </p:txBody>
      </p:sp>
    </p:spTree>
    <p:extLst>
      <p:ext uri="{BB962C8B-B14F-4D97-AF65-F5344CB8AC3E}">
        <p14:creationId xmlns:p14="http://schemas.microsoft.com/office/powerpoint/2010/main" val="371925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04194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7458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7364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62129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7998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37463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17588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7398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133099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768856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86246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75552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60825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1940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98200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56110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74121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71276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94249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818397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79077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3564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83109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67249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85296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7098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14572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67502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7631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560340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87915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703541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4583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25080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48653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89236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4923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3427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1022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30959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90401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2CD188-AE7E-47A5-9283-EB0075D5B6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906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p:cNvSpPr>
            <a:spLocks noGrp="1"/>
          </p:cNvSpPr>
          <p:nvPr>
            <p:ph type="dt" sz="half" idx="10"/>
          </p:nvPr>
        </p:nvSpPr>
        <p:spPr/>
        <p:txBody>
          <a:bodyPr/>
          <a:lstStyle/>
          <a:p>
            <a:fld id="{D132DEA8-7B19-4A37-9E84-070642C8D29B}" type="datetimeFigureOut">
              <a:rPr lang="id-ID" smtClean="0"/>
              <a:t>04/10/2024</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40877604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D132DEA8-7B19-4A37-9E84-070642C8D29B}" type="datetimeFigureOut">
              <a:rPr lang="id-ID" smtClean="0"/>
              <a:t>04/10/2024</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1019990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D132DEA8-7B19-4A37-9E84-070642C8D29B}" type="datetimeFigureOut">
              <a:rPr lang="id-ID" smtClean="0"/>
              <a:t>04/10/2024</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17466905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D9AF89-84B5-4064-A41A-009386410D2A}"/>
              </a:ext>
            </a:extLst>
          </p:cNvPr>
          <p:cNvSpPr>
            <a:spLocks noGrp="1"/>
          </p:cNvSpPr>
          <p:nvPr>
            <p:ph type="sldNum" sz="quarter" idx="10"/>
          </p:nvPr>
        </p:nvSpPr>
        <p:spPr/>
        <p:txBody>
          <a:bodyPr/>
          <a:lstStyle/>
          <a:p>
            <a:fld id="{05002AB8-4774-483B-8F28-180FDF3F9E7C}" type="slidenum">
              <a:rPr lang="en-ID" smtClean="0"/>
              <a:t>‹#›</a:t>
            </a:fld>
            <a:endParaRPr lang="en-ID"/>
          </a:p>
        </p:txBody>
      </p:sp>
    </p:spTree>
    <p:extLst>
      <p:ext uri="{BB962C8B-B14F-4D97-AF65-F5344CB8AC3E}">
        <p14:creationId xmlns:p14="http://schemas.microsoft.com/office/powerpoint/2010/main" val="3251388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4" name="Group 13"/>
          <p:cNvGrpSpPr/>
          <p:nvPr/>
        </p:nvGrpSpPr>
        <p:grpSpPr>
          <a:xfrm>
            <a:off x="-1588" y="0"/>
            <a:ext cx="12193588" cy="6861555"/>
            <a:chOff x="-1588" y="0"/>
            <a:chExt cx="12193588" cy="6861555"/>
          </a:xfrm>
        </p:grpSpPr>
        <p:sp>
          <p:nvSpPr>
            <p:cNvPr id="9" name="Rectangle 8"/>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a:prstGeom prst="rect">
            <a:avLst/>
          </a:prstGeo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tx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158984" y="1792224"/>
            <a:ext cx="990599" cy="304799"/>
          </a:xfrm>
        </p:spPr>
        <p:txBody>
          <a:bodyPr/>
          <a:lstStyle>
            <a:lvl1pPr algn="l">
              <a:defRPr b="0">
                <a:solidFill>
                  <a:schemeClr val="bg1"/>
                </a:solidFill>
              </a:defRPr>
            </a:lvl1pPr>
          </a:lstStyle>
          <a:p>
            <a:fld id="{A418E7CE-F349-481B-B78E-B9C8EC47AEB0}" type="datetime1">
              <a:rPr lang="en-US" smtClean="0"/>
              <a:t>10/4/2024</a:t>
            </a:fld>
            <a:endParaRPr lang="en-US"/>
          </a:p>
        </p:txBody>
      </p:sp>
      <p:sp>
        <p:nvSpPr>
          <p:cNvPr id="5" name="Footer Placeholder 4"/>
          <p:cNvSpPr>
            <a:spLocks noGrp="1"/>
          </p:cNvSpPr>
          <p:nvPr>
            <p:ph type="ftr" sz="quarter" idx="11"/>
          </p:nvPr>
        </p:nvSpPr>
        <p:spPr>
          <a:xfrm rot="5400000">
            <a:off x="8951976" y="3227832"/>
            <a:ext cx="3867912" cy="310896"/>
          </a:xfrm>
        </p:spPr>
        <p:txBody>
          <a:bodyPr/>
          <a:lstStyle>
            <a:lvl1pPr>
              <a:defRPr sz="1000" b="0">
                <a:solidFill>
                  <a:schemeClr val="bg1"/>
                </a:solidFill>
              </a:defRPr>
            </a:lvl1pPr>
          </a:lstStyle>
          <a:p>
            <a:endParaRPr lang="en-US"/>
          </a:p>
        </p:txBody>
      </p:sp>
      <p:sp>
        <p:nvSpPr>
          <p:cNvPr id="8" name="Rectangle 7"/>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97358230-043B-4B0C-94A1-2C00C732E7D0}" type="slidenum">
              <a:rPr lang="en-US" smtClean="0"/>
              <a:t>‹#›</a:t>
            </a:fld>
            <a:endParaRPr lang="en-US"/>
          </a:p>
        </p:txBody>
      </p:sp>
    </p:spTree>
    <p:extLst>
      <p:ext uri="{BB962C8B-B14F-4D97-AF65-F5344CB8AC3E}">
        <p14:creationId xmlns:p14="http://schemas.microsoft.com/office/powerpoint/2010/main" val="31572430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9"/>
            <a:ext cx="8825659" cy="706964"/>
          </a:xfrm>
          <a:prstGeom prst="rect">
            <a:avLst/>
          </a:prstGeom>
        </p:spPr>
        <p:txBody>
          <a:bodyPr anchor="ct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62C10D-3934-4E3C-8102-DDFC7E70CD9E}" type="datetime1">
              <a:rPr lang="en-US" smtClean="0"/>
              <a:t>10/4/2024</a:t>
            </a:fld>
            <a:endParaRPr lang="en-US"/>
          </a:p>
        </p:txBody>
      </p:sp>
      <p:sp>
        <p:nvSpPr>
          <p:cNvPr id="5" name="Footer Placeholder 4"/>
          <p:cNvSpPr>
            <a:spLocks noGrp="1"/>
          </p:cNvSpPr>
          <p:nvPr>
            <p:ph type="ftr" sz="quarter" idx="11"/>
          </p:nvPr>
        </p:nvSpPr>
        <p:spPr/>
        <p:txBody>
          <a:bodyPr/>
          <a:lstStyle>
            <a:lvl1pPr>
              <a:defRPr sz="1000" b="1"/>
            </a:lvl1pPr>
          </a:lstStyle>
          <a:p>
            <a:endParaRPr lang="en-US"/>
          </a:p>
        </p:txBody>
      </p:sp>
      <p:sp>
        <p:nvSpPr>
          <p:cNvPr id="6" name="Slide Number Placeholder 5"/>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36251446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9192"/>
            <a:ext cx="4343400" cy="2286000"/>
          </a:xfrm>
          <a:prstGeom prst="rect">
            <a:avLst/>
          </a:prstGeom>
        </p:spPr>
        <p:txBody>
          <a:bodyPr anchor="ctr" anchorCtr="0"/>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4576" y="2679192"/>
            <a:ext cx="3758184" cy="2286000"/>
          </a:xfrm>
        </p:spPr>
        <p:txBody>
          <a:bodyPr anchor="ctr" anchorCtr="0"/>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2AB03A-7BCE-47BD-9410-40C8337D801A}" type="datetime1">
              <a:rPr lang="en-US" smtClean="0"/>
              <a:t>10/4/2024</a:t>
            </a:fld>
            <a:endParaRPr lang="en-US"/>
          </a:p>
        </p:txBody>
      </p:sp>
      <p:sp>
        <p:nvSpPr>
          <p:cNvPr id="5" name="Footer Placeholder 4"/>
          <p:cNvSpPr>
            <a:spLocks noGrp="1"/>
          </p:cNvSpPr>
          <p:nvPr>
            <p:ph type="ftr" sz="quarter" idx="11"/>
          </p:nvPr>
        </p:nvSpPr>
        <p:spPr/>
        <p:txBody>
          <a:bodyPr/>
          <a:lstStyle>
            <a:lvl1pPr>
              <a:defRPr sz="1000" b="1"/>
            </a:lvl1p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1338402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3" y="969264"/>
            <a:ext cx="8825659" cy="704088"/>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8032"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76" y="2603500"/>
            <a:ext cx="4828032"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66A98D-BB3B-4490-95D2-144123600ECD}" type="datetime1">
              <a:rPr lang="en-US" smtClean="0"/>
              <a:t>10/4/2024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3558633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54954" y="969264"/>
            <a:ext cx="8825659" cy="704088"/>
          </a:xfrm>
          <a:prstGeom prst="rect">
            <a:avLst/>
          </a:prstGeo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98448"/>
            <a:ext cx="4828032" cy="284378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76"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1" y="3187921"/>
            <a:ext cx="4825160" cy="285431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838DE9-46EB-4A42-85EE-9F6B8D160C8A}" type="datetime1">
              <a:rPr lang="en-US" smtClean="0"/>
              <a:t>10/4/2024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42856204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52144" y="969264"/>
            <a:ext cx="8825659" cy="704088"/>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22986F-C330-45CD-BFA3-304D7245624F}" type="datetime1">
              <a:rPr lang="en-US" smtClean="0"/>
              <a:t>10/4/2024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19253527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8377B1-B3EA-4781-BA88-363616189775}" type="datetime1">
              <a:rPr lang="en-US" smtClean="0"/>
              <a:t>10/4/2024</a:t>
            </a:fld>
            <a:endParaRPr lang="en-US"/>
          </a:p>
        </p:txBody>
      </p:sp>
      <p:sp>
        <p:nvSpPr>
          <p:cNvPr id="3" name="Footer Placeholder 2"/>
          <p:cNvSpPr>
            <a:spLocks noGrp="1"/>
          </p:cNvSpPr>
          <p:nvPr>
            <p:ph type="ftr" sz="quarter" idx="11"/>
          </p:nvPr>
        </p:nvSpPr>
        <p:spPr/>
        <p:txBody>
          <a:bodyPr/>
          <a:lstStyle/>
          <a:p>
            <a:endParaRPr lang="en-US"/>
          </a:p>
        </p:txBody>
      </p:sp>
      <p:sp>
        <p:nvSpPr>
          <p:cNvPr id="6" name="Rectangle 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2435528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D132DEA8-7B19-4A37-9E84-070642C8D29B}" type="datetimeFigureOut">
              <a:rPr lang="id-ID" smtClean="0"/>
              <a:t>04/10/2024</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8334154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3" y="1298448"/>
            <a:ext cx="2793159" cy="1597152"/>
          </a:xfrm>
          <a:prstGeom prst="rect">
            <a:avLst/>
          </a:prstGeo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79008" y="1447800"/>
            <a:ext cx="5195997"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3" y="3129280"/>
            <a:ext cx="2793159" cy="2895599"/>
          </a:xfrm>
        </p:spPr>
        <p:txBody>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958735-4441-46E6-A05A-7EF79CB7FA11}" type="datetime1">
              <a:rPr lang="en-US" smtClean="0"/>
              <a:t>10/4/2024</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39646629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a:prstGeom prst="rect">
            <a:avLst/>
          </a:prstGeo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BC6514-9C5E-4223-9A61-EE99D929298F}" type="datetime1">
              <a:rPr lang="en-US" smtClean="0"/>
              <a:t>10/4/2024</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15979111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7" cy="566738"/>
          </a:xfrm>
          <a:prstGeom prst="rect">
            <a:avLst/>
          </a:prstGeo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7" y="5536665"/>
            <a:ext cx="8825656" cy="493712"/>
          </a:xfrm>
        </p:spPr>
        <p:txBody>
          <a:bodyPr>
            <a:normAutofit/>
          </a:bodyPr>
          <a:lstStyle>
            <a:lvl1pPr marL="0" indent="0">
              <a:buNone/>
              <a:defRPr sz="12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A03197-9CCE-436D-9DEE-277B2C2A6D93}" type="datetime1">
              <a:rPr lang="en-US" smtClean="0"/>
              <a:t>10/4/2024</a:t>
            </a:fld>
            <a:endParaRPr lang="en-US"/>
          </a:p>
        </p:txBody>
      </p:sp>
      <p:sp>
        <p:nvSpPr>
          <p:cNvPr id="6" name="Footer Placeholder 5"/>
          <p:cNvSpPr>
            <a:spLocks noGrp="1"/>
          </p:cNvSpPr>
          <p:nvPr>
            <p:ph type="ftr" sz="quarter" idx="11"/>
          </p:nvPr>
        </p:nvSpPr>
        <p:spPr/>
        <p:txBody>
          <a:bodyPr/>
          <a:lstStyle/>
          <a:p>
            <a:endParaRPr lang="en-US"/>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8098968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0" name="Rectangle 9"/>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0704"/>
            <a:ext cx="8833104" cy="1371600"/>
          </a:xfrm>
          <a:prstGeom prst="rect">
            <a:avLst/>
          </a:prstGeom>
        </p:spPr>
        <p:txBody>
          <a:bodyPr anchor="ctr" anchorCtr="0"/>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2144" y="3547872"/>
            <a:ext cx="8825659" cy="2478024"/>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65BA7E9-1431-4E31-A7E0-CCD202C6A5E9}" type="datetime1">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393207387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1588" y="0"/>
            <a:ext cx="12193588" cy="6861555"/>
            <a:chOff x="-1588" y="0"/>
            <a:chExt cx="12193588" cy="6861555"/>
          </a:xfrm>
        </p:grpSpPr>
        <p:sp>
          <p:nvSpPr>
            <p:cNvPr id="16" name="Rectangle 15"/>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TextBox 11"/>
          <p:cNvSpPr txBox="1"/>
          <p:nvPr/>
        </p:nvSpPr>
        <p:spPr bwMode="gray">
          <a:xfrm>
            <a:off x="898295" y="596767"/>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15" name="TextBox 14"/>
          <p:cNvSpPr txBox="1"/>
          <p:nvPr/>
        </p:nvSpPr>
        <p:spPr bwMode="gray">
          <a:xfrm>
            <a:off x="9715063" y="2629300"/>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2" name="Title 1"/>
          <p:cNvSpPr>
            <a:spLocks noGrp="1"/>
          </p:cNvSpPr>
          <p:nvPr>
            <p:ph type="title"/>
          </p:nvPr>
        </p:nvSpPr>
        <p:spPr>
          <a:xfrm>
            <a:off x="1574801" y="980517"/>
            <a:ext cx="8460983" cy="2698249"/>
          </a:xfrm>
          <a:prstGeom prst="rect">
            <a:avLst/>
          </a:prstGeom>
        </p:spPr>
        <p:txBody>
          <a:bodyPr anchor="ctr" anchorCtr="0"/>
          <a:lstStyle>
            <a:lvl1pPr>
              <a:defRPr sz="4000"/>
            </a:lvl1pPr>
          </a:lstStyle>
          <a:p>
            <a:r>
              <a:rPr lang="en-US"/>
              <a:t>Click to edit Master title style</a:t>
            </a:r>
            <a:endParaRPr lang="en-US" dirty="0"/>
          </a:p>
        </p:txBody>
      </p:sp>
      <p:sp>
        <p:nvSpPr>
          <p:cNvPr id="11" name="Text Placeholder 3"/>
          <p:cNvSpPr>
            <a:spLocks noGrp="1"/>
          </p:cNvSpPr>
          <p:nvPr>
            <p:ph type="body" sz="half" idx="14"/>
          </p:nvPr>
        </p:nvSpPr>
        <p:spPr bwMode="gray">
          <a:xfrm>
            <a:off x="1945945" y="3679987"/>
            <a:ext cx="7725772" cy="342174"/>
          </a:xfrm>
        </p:spPr>
        <p:txBody>
          <a:bodyPr vert="horz" lIns="91440" tIns="45720" rIns="91440" bIns="45720" rtlCol="0" anchor="t">
            <a:normAutofit/>
          </a:bodyPr>
          <a:lstStyle>
            <a:lvl1pPr>
              <a:buNone/>
              <a:defRPr lang="en-US" sz="1400" cap="small" dirty="0">
                <a:solidFill>
                  <a:schemeClr val="tx2">
                    <a:lumMod val="40000"/>
                    <a:lumOff val="60000"/>
                  </a:schemeClr>
                </a:solidFill>
                <a:latin typeface="+mn-lt"/>
              </a:defRPr>
            </a:lvl1pPr>
          </a:lstStyle>
          <a:p>
            <a:pPr marL="0" lvl="0" indent="0">
              <a:buNone/>
            </a:pPr>
            <a:r>
              <a:rPr lang="en-US"/>
              <a:t>Click to edit Master text styles</a:t>
            </a:r>
          </a:p>
        </p:txBody>
      </p:sp>
      <p:sp>
        <p:nvSpPr>
          <p:cNvPr id="10" name="Text Placeholder 3"/>
          <p:cNvSpPr>
            <a:spLocks noGrp="1"/>
          </p:cNvSpPr>
          <p:nvPr>
            <p:ph type="body" sz="half" idx="2"/>
          </p:nvPr>
        </p:nvSpPr>
        <p:spPr>
          <a:xfrm>
            <a:off x="1154954" y="5029198"/>
            <a:ext cx="8825659" cy="997858"/>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51C72B7-2D32-48A6-920E-4CB3EDBB0CD4}" type="datetime1">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23" name="Rectangle 2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9859442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3525"/>
            <a:ext cx="8865623" cy="1819656"/>
          </a:xfrm>
          <a:prstGeom prst="rect">
            <a:avLst/>
          </a:prstGeo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9200"/>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70E85-2A19-43BC-8648-0303DDDCF71A}" type="datetime1">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33331792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312916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79764"/>
            <a:ext cx="3129168"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5380"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4"/>
            <a:ext cx="3145380"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595032"/>
            <a:ext cx="3161029" cy="58473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79764"/>
            <a:ext cx="3161029"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4991" y="2603500"/>
            <a:ext cx="32564"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5824" y="2603500"/>
            <a:ext cx="0"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A661F74-C2D4-475A-96DE-79141978F7AD}" type="datetime1">
              <a:rPr lang="en-US" smtClean="0"/>
              <a:t>10/4/2024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30077873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nchor="ctr" anchorCtr="0"/>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5"/>
            <a:ext cx="3050438" cy="576260"/>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0916"/>
            <a:ext cx="2691242" cy="158409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7"/>
            <a:ext cx="3050438"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8"/>
            <a:ext cx="3050438" cy="91257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3"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3" y="5109107"/>
            <a:ext cx="3050438" cy="91794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4245" y="2603500"/>
            <a:ext cx="1"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7352" y="2603500"/>
            <a:ext cx="0"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C19EA09-2305-442D-874C-FBF270958913}" type="datetime1">
              <a:rPr lang="en-US" smtClean="0"/>
              <a:t>10/4/2024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214540786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595033"/>
            <a:ext cx="8825659" cy="3424768"/>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F34535-7554-415D-8B88-661C8F0B5C12}" type="datetime1">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394817712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p:cNvGrpSpPr/>
          <p:nvPr/>
        </p:nvGrpSpPr>
        <p:grpSpPr>
          <a:xfrm>
            <a:off x="-1588" y="0"/>
            <a:ext cx="12193588" cy="6861555"/>
            <a:chOff x="-1588" y="0"/>
            <a:chExt cx="12193588" cy="6861555"/>
          </a:xfrm>
        </p:grpSpPr>
        <p:sp>
          <p:nvSpPr>
            <p:cNvPr id="15" name="Rectangle 14"/>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6"/>
            <a:ext cx="1441567" cy="4748591"/>
          </a:xfrm>
          <a:prstGeom prst="rect">
            <a:avLst/>
          </a:prstGeo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5"/>
            <a:ext cx="6256025" cy="474859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3EBD01-49A2-45BA-9AA9-3745BD7D1AFE}" type="datetime1">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20" name="Rectangle 1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7358230-043B-4B0C-94A1-2C00C732E7D0}" type="slidenum">
              <a:rPr lang="en-US" smtClean="0"/>
              <a:t>‹#›</a:t>
            </a:fld>
            <a:endParaRPr lang="en-US"/>
          </a:p>
        </p:txBody>
      </p:sp>
    </p:spTree>
    <p:extLst>
      <p:ext uri="{BB962C8B-B14F-4D97-AF65-F5344CB8AC3E}">
        <p14:creationId xmlns:p14="http://schemas.microsoft.com/office/powerpoint/2010/main" val="1795665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32DEA8-7B19-4A37-9E84-070642C8D29B}" type="datetimeFigureOut">
              <a:rPr lang="id-ID" smtClean="0"/>
              <a:t>04/10/2024</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323143117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grpSp>
        <p:nvGrpSpPr>
          <p:cNvPr id="7" name="Group 6"/>
          <p:cNvGrpSpPr/>
          <p:nvPr userDrawn="1"/>
        </p:nvGrpSpPr>
        <p:grpSpPr>
          <a:xfrm>
            <a:off x="7" y="6583643"/>
            <a:ext cx="12191996" cy="274364"/>
            <a:chOff x="1" y="6912818"/>
            <a:chExt cx="11880848" cy="288082"/>
          </a:xfrm>
        </p:grpSpPr>
        <p:sp>
          <p:nvSpPr>
            <p:cNvPr id="8" name="Rectangle 7"/>
            <p:cNvSpPr/>
            <p:nvPr/>
          </p:nvSpPr>
          <p:spPr>
            <a:xfrm rot="5400000">
              <a:off x="10584969" y="6948802"/>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9" name="Rectangle 8"/>
            <p:cNvSpPr/>
            <p:nvPr/>
          </p:nvSpPr>
          <p:spPr>
            <a:xfrm rot="5400000">
              <a:off x="9612833"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0" name="Rectangle 9"/>
            <p:cNvSpPr/>
            <p:nvPr/>
          </p:nvSpPr>
          <p:spPr>
            <a:xfrm rot="5400000">
              <a:off x="10260905"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1" name="Rectangle 10"/>
            <p:cNvSpPr/>
            <p:nvPr/>
          </p:nvSpPr>
          <p:spPr>
            <a:xfrm rot="5400000">
              <a:off x="9936897"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2" name="Rectangle 11"/>
            <p:cNvSpPr/>
            <p:nvPr/>
          </p:nvSpPr>
          <p:spPr>
            <a:xfrm rot="5400000">
              <a:off x="11430896" y="6750946"/>
              <a:ext cx="252098" cy="647809"/>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3" name="Rectangle 12"/>
            <p:cNvSpPr/>
            <p:nvPr/>
          </p:nvSpPr>
          <p:spPr>
            <a:xfrm rot="5400000">
              <a:off x="8964761"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4" name="Rectangle 13"/>
            <p:cNvSpPr/>
            <p:nvPr/>
          </p:nvSpPr>
          <p:spPr>
            <a:xfrm rot="5400000">
              <a:off x="10908977"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5" name="Rectangle 14"/>
            <p:cNvSpPr/>
            <p:nvPr/>
          </p:nvSpPr>
          <p:spPr>
            <a:xfrm rot="5400000">
              <a:off x="9288825"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cxnSp>
          <p:nvCxnSpPr>
            <p:cNvPr id="16" name="Straight Connector 15"/>
            <p:cNvCxnSpPr/>
            <p:nvPr/>
          </p:nvCxnSpPr>
          <p:spPr>
            <a:xfrm flipH="1">
              <a:off x="1" y="6912818"/>
              <a:ext cx="8894112" cy="0"/>
            </a:xfrm>
            <a:prstGeom prst="line">
              <a:avLst/>
            </a:prstGeom>
            <a:solidFill>
              <a:srgbClr val="9B111E"/>
            </a:solidFill>
            <a:ln w="38100">
              <a:solidFill>
                <a:srgbClr val="9B111E"/>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rot="5400000">
              <a:off x="4321736" y="2628473"/>
              <a:ext cx="252000" cy="8892753"/>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grpSp>
      <p:sp>
        <p:nvSpPr>
          <p:cNvPr id="19" name="Rectangle 18"/>
          <p:cNvSpPr/>
          <p:nvPr userDrawn="1"/>
        </p:nvSpPr>
        <p:spPr>
          <a:xfrm>
            <a:off x="1401" y="787400"/>
            <a:ext cx="1706880" cy="73152"/>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0" name="Rectangle 19"/>
          <p:cNvSpPr/>
          <p:nvPr userDrawn="1"/>
        </p:nvSpPr>
        <p:spPr>
          <a:xfrm>
            <a:off x="1794933" y="787400"/>
            <a:ext cx="1706880" cy="7315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1" name="Slide Number Placeholder 5"/>
          <p:cNvSpPr txBox="1">
            <a:spLocks/>
          </p:cNvSpPr>
          <p:nvPr userDrawn="1"/>
        </p:nvSpPr>
        <p:spPr>
          <a:xfrm>
            <a:off x="9273435" y="6561408"/>
            <a:ext cx="2844800" cy="365125"/>
          </a:xfrm>
          <a:prstGeom prst="rect">
            <a:avLst/>
          </a:prstGeom>
        </p:spPr>
        <p:txBody>
          <a:bodyPr vert="horz" lIns="145336" tIns="72672" rIns="145336" bIns="72672" rtlCol="0" anchor="ctr"/>
          <a:lstStyle>
            <a:lvl1pPr algn="r">
              <a:defRPr sz="1400">
                <a:solidFill>
                  <a:schemeClr val="tx1">
                    <a:tint val="75000"/>
                  </a:schemeClr>
                </a:solidFill>
              </a:defRPr>
            </a:lvl1pPr>
          </a:lstStyle>
          <a:p>
            <a:pPr defTabSz="1088123">
              <a:defRPr/>
            </a:pPr>
            <a:fld id="{681F2AD3-1712-49C2-8475-EF86190A8110}" type="slidenum">
              <a:rPr lang="en-US" sz="1867" b="1" smtClean="0">
                <a:solidFill>
                  <a:srgbClr val="FFCCCC"/>
                </a:solidFill>
                <a:effectLst>
                  <a:outerShdw blurRad="38100" dist="38100" dir="2700000" algn="tl">
                    <a:srgbClr val="000000">
                      <a:alpha val="43137"/>
                    </a:srgbClr>
                  </a:outerShdw>
                </a:effectLst>
              </a:rPr>
              <a:pPr defTabSz="1088123">
                <a:defRPr/>
              </a:pPr>
              <a:t>‹#›</a:t>
            </a:fld>
            <a:endParaRPr lang="en-MY" sz="1333" b="1" dirty="0">
              <a:solidFill>
                <a:srgbClr val="FFCCCC"/>
              </a:solidFill>
              <a:effectLst>
                <a:outerShdw blurRad="38100" dist="38100" dir="2700000" algn="tl">
                  <a:srgbClr val="000000">
                    <a:alpha val="43137"/>
                  </a:srgbClr>
                </a:outerShdw>
              </a:effectLst>
            </a:endParaRPr>
          </a:p>
        </p:txBody>
      </p:sp>
      <p:sp>
        <p:nvSpPr>
          <p:cNvPr id="22" name="Title 1">
            <a:extLst>
              <a:ext uri="{FF2B5EF4-FFF2-40B4-BE49-F238E27FC236}">
                <a16:creationId xmlns:a16="http://schemas.microsoft.com/office/drawing/2014/main" id="{4C143A4C-B53C-4927-A72D-9BFC748F5DAB}"/>
              </a:ext>
            </a:extLst>
          </p:cNvPr>
          <p:cNvSpPr>
            <a:spLocks noGrp="1"/>
          </p:cNvSpPr>
          <p:nvPr>
            <p:ph type="title"/>
          </p:nvPr>
        </p:nvSpPr>
        <p:spPr>
          <a:xfrm>
            <a:off x="101600" y="-123395"/>
            <a:ext cx="8128000" cy="1042059"/>
          </a:xfrm>
        </p:spPr>
        <p:txBody>
          <a:bodyPr>
            <a:noAutofit/>
          </a:bodyPr>
          <a:lstStyle>
            <a:lvl1pPr algn="l">
              <a:defRPr sz="4267" b="1">
                <a:latin typeface="Arial Narrow" panose="020B0606020202030204" pitchFamily="34" charset="0"/>
              </a:defRPr>
            </a:lvl1pPr>
          </a:lstStyle>
          <a:p>
            <a:r>
              <a:rPr lang="en-US" dirty="0"/>
              <a:t>Click to edit Master title style</a:t>
            </a:r>
          </a:p>
        </p:txBody>
      </p:sp>
      <p:sp>
        <p:nvSpPr>
          <p:cNvPr id="5" name="Footer Placeholder 4"/>
          <p:cNvSpPr>
            <a:spLocks noGrp="1"/>
          </p:cNvSpPr>
          <p:nvPr>
            <p:ph type="ftr" sz="quarter" idx="11"/>
          </p:nvPr>
        </p:nvSpPr>
        <p:spPr>
          <a:xfrm>
            <a:off x="-90421" y="6536568"/>
            <a:ext cx="2249984" cy="401637"/>
          </a:xfrm>
        </p:spPr>
        <p:txBody>
          <a:bodyPr/>
          <a:lstStyle>
            <a:lvl1pPr>
              <a:defRPr>
                <a:solidFill>
                  <a:srgbClr val="FFCCCC"/>
                </a:solidFill>
              </a:defRPr>
            </a:lvl1pPr>
          </a:lstStyle>
          <a:p>
            <a:r>
              <a:rPr lang="en-MY" dirty="0"/>
              <a:t>Copyright ISIWSC2019</a:t>
            </a:r>
          </a:p>
        </p:txBody>
      </p:sp>
    </p:spTree>
    <p:extLst>
      <p:ext uri="{BB962C8B-B14F-4D97-AF65-F5344CB8AC3E}">
        <p14:creationId xmlns:p14="http://schemas.microsoft.com/office/powerpoint/2010/main" val="9903038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grpSp>
        <p:nvGrpSpPr>
          <p:cNvPr id="7" name="Group 6"/>
          <p:cNvGrpSpPr/>
          <p:nvPr userDrawn="1"/>
        </p:nvGrpSpPr>
        <p:grpSpPr>
          <a:xfrm>
            <a:off x="7" y="6583643"/>
            <a:ext cx="12191996" cy="274364"/>
            <a:chOff x="1" y="6912818"/>
            <a:chExt cx="11880848" cy="288082"/>
          </a:xfrm>
        </p:grpSpPr>
        <p:sp>
          <p:nvSpPr>
            <p:cNvPr id="8" name="Rectangle 7"/>
            <p:cNvSpPr/>
            <p:nvPr/>
          </p:nvSpPr>
          <p:spPr>
            <a:xfrm rot="5400000">
              <a:off x="10584969" y="6948802"/>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9" name="Rectangle 8"/>
            <p:cNvSpPr/>
            <p:nvPr/>
          </p:nvSpPr>
          <p:spPr>
            <a:xfrm rot="5400000">
              <a:off x="9612833"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0" name="Rectangle 9"/>
            <p:cNvSpPr/>
            <p:nvPr/>
          </p:nvSpPr>
          <p:spPr>
            <a:xfrm rot="5400000">
              <a:off x="10260905"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1" name="Rectangle 10"/>
            <p:cNvSpPr/>
            <p:nvPr/>
          </p:nvSpPr>
          <p:spPr>
            <a:xfrm rot="5400000">
              <a:off x="9936897"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2" name="Rectangle 11"/>
            <p:cNvSpPr/>
            <p:nvPr/>
          </p:nvSpPr>
          <p:spPr>
            <a:xfrm rot="5400000">
              <a:off x="11430896" y="6750946"/>
              <a:ext cx="252098" cy="647809"/>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3" name="Rectangle 12"/>
            <p:cNvSpPr/>
            <p:nvPr/>
          </p:nvSpPr>
          <p:spPr>
            <a:xfrm rot="5400000">
              <a:off x="8964761"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4" name="Rectangle 13"/>
            <p:cNvSpPr/>
            <p:nvPr/>
          </p:nvSpPr>
          <p:spPr>
            <a:xfrm rot="5400000">
              <a:off x="10908977"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5" name="Rectangle 14"/>
            <p:cNvSpPr/>
            <p:nvPr/>
          </p:nvSpPr>
          <p:spPr>
            <a:xfrm rot="5400000">
              <a:off x="9288825"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cxnSp>
          <p:nvCxnSpPr>
            <p:cNvPr id="16" name="Straight Connector 15"/>
            <p:cNvCxnSpPr/>
            <p:nvPr/>
          </p:nvCxnSpPr>
          <p:spPr>
            <a:xfrm flipH="1">
              <a:off x="1" y="6912818"/>
              <a:ext cx="8894112" cy="0"/>
            </a:xfrm>
            <a:prstGeom prst="line">
              <a:avLst/>
            </a:prstGeom>
            <a:solidFill>
              <a:srgbClr val="9B111E"/>
            </a:solidFill>
            <a:ln w="38100">
              <a:solidFill>
                <a:srgbClr val="9B111E"/>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rot="5400000">
              <a:off x="4321736" y="2628473"/>
              <a:ext cx="252000" cy="8892753"/>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grpSp>
      <p:sp>
        <p:nvSpPr>
          <p:cNvPr id="19" name="Rectangle 18"/>
          <p:cNvSpPr/>
          <p:nvPr userDrawn="1"/>
        </p:nvSpPr>
        <p:spPr>
          <a:xfrm>
            <a:off x="1401" y="787400"/>
            <a:ext cx="1706880" cy="73152"/>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0" name="Rectangle 19"/>
          <p:cNvSpPr/>
          <p:nvPr userDrawn="1"/>
        </p:nvSpPr>
        <p:spPr>
          <a:xfrm>
            <a:off x="1794933" y="787400"/>
            <a:ext cx="1706880" cy="7315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1" name="Slide Number Placeholder 5"/>
          <p:cNvSpPr txBox="1">
            <a:spLocks/>
          </p:cNvSpPr>
          <p:nvPr userDrawn="1"/>
        </p:nvSpPr>
        <p:spPr>
          <a:xfrm>
            <a:off x="9273435" y="6561408"/>
            <a:ext cx="2844800" cy="365125"/>
          </a:xfrm>
          <a:prstGeom prst="rect">
            <a:avLst/>
          </a:prstGeom>
        </p:spPr>
        <p:txBody>
          <a:bodyPr vert="horz" lIns="145336" tIns="72672" rIns="145336" bIns="72672" rtlCol="0" anchor="ctr"/>
          <a:lstStyle>
            <a:lvl1pPr algn="r">
              <a:defRPr sz="1400">
                <a:solidFill>
                  <a:schemeClr val="tx1">
                    <a:tint val="75000"/>
                  </a:schemeClr>
                </a:solidFill>
              </a:defRPr>
            </a:lvl1pPr>
          </a:lstStyle>
          <a:p>
            <a:pPr defTabSz="1088123">
              <a:defRPr/>
            </a:pPr>
            <a:fld id="{681F2AD3-1712-49C2-8475-EF86190A8110}" type="slidenum">
              <a:rPr lang="en-US" sz="1867" b="1" smtClean="0">
                <a:solidFill>
                  <a:srgbClr val="FFCCCC"/>
                </a:solidFill>
                <a:effectLst>
                  <a:outerShdw blurRad="38100" dist="38100" dir="2700000" algn="tl">
                    <a:srgbClr val="000000">
                      <a:alpha val="43137"/>
                    </a:srgbClr>
                  </a:outerShdw>
                </a:effectLst>
              </a:rPr>
              <a:pPr defTabSz="1088123">
                <a:defRPr/>
              </a:pPr>
              <a:t>‹#›</a:t>
            </a:fld>
            <a:endParaRPr lang="en-MY" sz="1333" b="1" dirty="0">
              <a:solidFill>
                <a:srgbClr val="FFCCCC"/>
              </a:solidFill>
              <a:effectLst>
                <a:outerShdw blurRad="38100" dist="38100" dir="2700000" algn="tl">
                  <a:srgbClr val="000000">
                    <a:alpha val="43137"/>
                  </a:srgbClr>
                </a:outerShdw>
              </a:effectLst>
            </a:endParaRPr>
          </a:p>
        </p:txBody>
      </p:sp>
      <p:sp>
        <p:nvSpPr>
          <p:cNvPr id="22" name="Title 1">
            <a:extLst>
              <a:ext uri="{FF2B5EF4-FFF2-40B4-BE49-F238E27FC236}">
                <a16:creationId xmlns:a16="http://schemas.microsoft.com/office/drawing/2014/main" id="{4C143A4C-B53C-4927-A72D-9BFC748F5DAB}"/>
              </a:ext>
            </a:extLst>
          </p:cNvPr>
          <p:cNvSpPr>
            <a:spLocks noGrp="1"/>
          </p:cNvSpPr>
          <p:nvPr>
            <p:ph type="title"/>
          </p:nvPr>
        </p:nvSpPr>
        <p:spPr>
          <a:xfrm>
            <a:off x="101600" y="-123395"/>
            <a:ext cx="8128000" cy="1042059"/>
          </a:xfrm>
        </p:spPr>
        <p:txBody>
          <a:bodyPr>
            <a:noAutofit/>
          </a:bodyPr>
          <a:lstStyle>
            <a:lvl1pPr algn="l">
              <a:defRPr sz="4267" b="1">
                <a:latin typeface="Arial Narrow" panose="020B0606020202030204" pitchFamily="34" charset="0"/>
              </a:defRPr>
            </a:lvl1pPr>
          </a:lstStyle>
          <a:p>
            <a:r>
              <a:rPr lang="en-US" dirty="0"/>
              <a:t>Click to edit Master title style</a:t>
            </a:r>
          </a:p>
        </p:txBody>
      </p:sp>
      <p:sp>
        <p:nvSpPr>
          <p:cNvPr id="5" name="Footer Placeholder 4"/>
          <p:cNvSpPr>
            <a:spLocks noGrp="1"/>
          </p:cNvSpPr>
          <p:nvPr>
            <p:ph type="ftr" sz="quarter" idx="11"/>
          </p:nvPr>
        </p:nvSpPr>
        <p:spPr>
          <a:xfrm>
            <a:off x="-90421" y="6536568"/>
            <a:ext cx="2249984" cy="401637"/>
          </a:xfrm>
        </p:spPr>
        <p:txBody>
          <a:bodyPr/>
          <a:lstStyle>
            <a:lvl1pPr>
              <a:defRPr>
                <a:solidFill>
                  <a:srgbClr val="FFCCCC"/>
                </a:solidFill>
              </a:defRPr>
            </a:lvl1pPr>
          </a:lstStyle>
          <a:p>
            <a:r>
              <a:rPr lang="en-MY" dirty="0"/>
              <a:t>Copyright ISIWSC2019</a:t>
            </a:r>
          </a:p>
        </p:txBody>
      </p:sp>
    </p:spTree>
    <p:extLst>
      <p:ext uri="{BB962C8B-B14F-4D97-AF65-F5344CB8AC3E}">
        <p14:creationId xmlns:p14="http://schemas.microsoft.com/office/powerpoint/2010/main" val="321207642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grpSp>
        <p:nvGrpSpPr>
          <p:cNvPr id="7" name="Group 6"/>
          <p:cNvGrpSpPr/>
          <p:nvPr userDrawn="1"/>
        </p:nvGrpSpPr>
        <p:grpSpPr>
          <a:xfrm>
            <a:off x="7" y="6583643"/>
            <a:ext cx="12191996" cy="274364"/>
            <a:chOff x="1" y="6912818"/>
            <a:chExt cx="11880848" cy="288082"/>
          </a:xfrm>
        </p:grpSpPr>
        <p:sp>
          <p:nvSpPr>
            <p:cNvPr id="8" name="Rectangle 7"/>
            <p:cNvSpPr/>
            <p:nvPr/>
          </p:nvSpPr>
          <p:spPr>
            <a:xfrm rot="5400000">
              <a:off x="10584969" y="6948802"/>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9" name="Rectangle 8"/>
            <p:cNvSpPr/>
            <p:nvPr/>
          </p:nvSpPr>
          <p:spPr>
            <a:xfrm rot="5400000">
              <a:off x="9612833"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0" name="Rectangle 9"/>
            <p:cNvSpPr/>
            <p:nvPr/>
          </p:nvSpPr>
          <p:spPr>
            <a:xfrm rot="5400000">
              <a:off x="10260905"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1" name="Rectangle 10"/>
            <p:cNvSpPr/>
            <p:nvPr/>
          </p:nvSpPr>
          <p:spPr>
            <a:xfrm rot="5400000">
              <a:off x="9936897"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2" name="Rectangle 11"/>
            <p:cNvSpPr/>
            <p:nvPr/>
          </p:nvSpPr>
          <p:spPr>
            <a:xfrm rot="5400000">
              <a:off x="11430896" y="6750946"/>
              <a:ext cx="252098" cy="647809"/>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3" name="Rectangle 12"/>
            <p:cNvSpPr/>
            <p:nvPr/>
          </p:nvSpPr>
          <p:spPr>
            <a:xfrm rot="5400000">
              <a:off x="8964761"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4" name="Rectangle 13"/>
            <p:cNvSpPr/>
            <p:nvPr/>
          </p:nvSpPr>
          <p:spPr>
            <a:xfrm rot="5400000">
              <a:off x="10908977"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5" name="Rectangle 14"/>
            <p:cNvSpPr/>
            <p:nvPr/>
          </p:nvSpPr>
          <p:spPr>
            <a:xfrm rot="5400000">
              <a:off x="9288825"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cxnSp>
          <p:nvCxnSpPr>
            <p:cNvPr id="16" name="Straight Connector 15"/>
            <p:cNvCxnSpPr/>
            <p:nvPr/>
          </p:nvCxnSpPr>
          <p:spPr>
            <a:xfrm flipH="1">
              <a:off x="1" y="6912818"/>
              <a:ext cx="8894112" cy="0"/>
            </a:xfrm>
            <a:prstGeom prst="line">
              <a:avLst/>
            </a:prstGeom>
            <a:solidFill>
              <a:srgbClr val="9B111E"/>
            </a:solidFill>
            <a:ln w="38100">
              <a:solidFill>
                <a:srgbClr val="9B111E"/>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rot="5400000">
              <a:off x="4321736" y="2628473"/>
              <a:ext cx="252000" cy="8892753"/>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grpSp>
      <p:sp>
        <p:nvSpPr>
          <p:cNvPr id="19" name="Rectangle 18"/>
          <p:cNvSpPr/>
          <p:nvPr userDrawn="1"/>
        </p:nvSpPr>
        <p:spPr>
          <a:xfrm>
            <a:off x="1401" y="787400"/>
            <a:ext cx="1706880" cy="73152"/>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0" name="Rectangle 19"/>
          <p:cNvSpPr/>
          <p:nvPr userDrawn="1"/>
        </p:nvSpPr>
        <p:spPr>
          <a:xfrm>
            <a:off x="1794933" y="787400"/>
            <a:ext cx="1706880" cy="7315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1" name="Slide Number Placeholder 5"/>
          <p:cNvSpPr txBox="1">
            <a:spLocks/>
          </p:cNvSpPr>
          <p:nvPr userDrawn="1"/>
        </p:nvSpPr>
        <p:spPr>
          <a:xfrm>
            <a:off x="9273435" y="6561408"/>
            <a:ext cx="2844800" cy="365125"/>
          </a:xfrm>
          <a:prstGeom prst="rect">
            <a:avLst/>
          </a:prstGeom>
        </p:spPr>
        <p:txBody>
          <a:bodyPr vert="horz" lIns="145336" tIns="72672" rIns="145336" bIns="72672" rtlCol="0" anchor="ctr"/>
          <a:lstStyle>
            <a:lvl1pPr algn="r">
              <a:defRPr sz="1400">
                <a:solidFill>
                  <a:schemeClr val="tx1">
                    <a:tint val="75000"/>
                  </a:schemeClr>
                </a:solidFill>
              </a:defRPr>
            </a:lvl1pPr>
          </a:lstStyle>
          <a:p>
            <a:pPr defTabSz="1088123">
              <a:defRPr/>
            </a:pPr>
            <a:fld id="{681F2AD3-1712-49C2-8475-EF86190A8110}" type="slidenum">
              <a:rPr lang="en-US" sz="1867" b="1" smtClean="0">
                <a:solidFill>
                  <a:srgbClr val="FFCCCC"/>
                </a:solidFill>
                <a:effectLst>
                  <a:outerShdw blurRad="38100" dist="38100" dir="2700000" algn="tl">
                    <a:srgbClr val="000000">
                      <a:alpha val="43137"/>
                    </a:srgbClr>
                  </a:outerShdw>
                </a:effectLst>
              </a:rPr>
              <a:pPr defTabSz="1088123">
                <a:defRPr/>
              </a:pPr>
              <a:t>‹#›</a:t>
            </a:fld>
            <a:endParaRPr lang="en-MY" sz="1333" b="1" dirty="0">
              <a:solidFill>
                <a:srgbClr val="FFCCCC"/>
              </a:solidFill>
              <a:effectLst>
                <a:outerShdw blurRad="38100" dist="38100" dir="2700000" algn="tl">
                  <a:srgbClr val="000000">
                    <a:alpha val="43137"/>
                  </a:srgbClr>
                </a:outerShdw>
              </a:effectLst>
            </a:endParaRPr>
          </a:p>
        </p:txBody>
      </p:sp>
      <p:sp>
        <p:nvSpPr>
          <p:cNvPr id="22" name="Title 1">
            <a:extLst>
              <a:ext uri="{FF2B5EF4-FFF2-40B4-BE49-F238E27FC236}">
                <a16:creationId xmlns:a16="http://schemas.microsoft.com/office/drawing/2014/main" id="{4C143A4C-B53C-4927-A72D-9BFC748F5DAB}"/>
              </a:ext>
            </a:extLst>
          </p:cNvPr>
          <p:cNvSpPr>
            <a:spLocks noGrp="1"/>
          </p:cNvSpPr>
          <p:nvPr>
            <p:ph type="title"/>
          </p:nvPr>
        </p:nvSpPr>
        <p:spPr>
          <a:xfrm>
            <a:off x="101600" y="-123395"/>
            <a:ext cx="8128000" cy="1042059"/>
          </a:xfrm>
        </p:spPr>
        <p:txBody>
          <a:bodyPr>
            <a:noAutofit/>
          </a:bodyPr>
          <a:lstStyle>
            <a:lvl1pPr algn="l">
              <a:defRPr sz="4267" b="1">
                <a:latin typeface="Arial Narrow" panose="020B0606020202030204" pitchFamily="34" charset="0"/>
              </a:defRPr>
            </a:lvl1pPr>
          </a:lstStyle>
          <a:p>
            <a:r>
              <a:rPr lang="en-US" dirty="0"/>
              <a:t>Click to edit Master title style</a:t>
            </a:r>
          </a:p>
        </p:txBody>
      </p:sp>
      <p:sp>
        <p:nvSpPr>
          <p:cNvPr id="5" name="Footer Placeholder 4"/>
          <p:cNvSpPr>
            <a:spLocks noGrp="1"/>
          </p:cNvSpPr>
          <p:nvPr>
            <p:ph type="ftr" sz="quarter" idx="11"/>
          </p:nvPr>
        </p:nvSpPr>
        <p:spPr>
          <a:xfrm>
            <a:off x="-90421" y="6536568"/>
            <a:ext cx="2249984" cy="401637"/>
          </a:xfrm>
        </p:spPr>
        <p:txBody>
          <a:bodyPr/>
          <a:lstStyle>
            <a:lvl1pPr>
              <a:defRPr>
                <a:solidFill>
                  <a:srgbClr val="FFCCCC"/>
                </a:solidFill>
              </a:defRPr>
            </a:lvl1pPr>
          </a:lstStyle>
          <a:p>
            <a:r>
              <a:rPr lang="en-MY" dirty="0"/>
              <a:t>Copyright ISIWSC2019</a:t>
            </a:r>
          </a:p>
        </p:txBody>
      </p:sp>
    </p:spTree>
    <p:extLst>
      <p:ext uri="{BB962C8B-B14F-4D97-AF65-F5344CB8AC3E}">
        <p14:creationId xmlns:p14="http://schemas.microsoft.com/office/powerpoint/2010/main" val="25758225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grpSp>
        <p:nvGrpSpPr>
          <p:cNvPr id="7" name="Group 6"/>
          <p:cNvGrpSpPr/>
          <p:nvPr userDrawn="1"/>
        </p:nvGrpSpPr>
        <p:grpSpPr>
          <a:xfrm>
            <a:off x="7" y="6583643"/>
            <a:ext cx="12191996" cy="274364"/>
            <a:chOff x="1" y="6912818"/>
            <a:chExt cx="11880848" cy="288082"/>
          </a:xfrm>
        </p:grpSpPr>
        <p:sp>
          <p:nvSpPr>
            <p:cNvPr id="8" name="Rectangle 7"/>
            <p:cNvSpPr/>
            <p:nvPr/>
          </p:nvSpPr>
          <p:spPr>
            <a:xfrm rot="5400000">
              <a:off x="10584969" y="6948802"/>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9" name="Rectangle 8"/>
            <p:cNvSpPr/>
            <p:nvPr/>
          </p:nvSpPr>
          <p:spPr>
            <a:xfrm rot="5400000">
              <a:off x="9612833"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0" name="Rectangle 9"/>
            <p:cNvSpPr/>
            <p:nvPr/>
          </p:nvSpPr>
          <p:spPr>
            <a:xfrm rot="5400000">
              <a:off x="10260905"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1" name="Rectangle 10"/>
            <p:cNvSpPr/>
            <p:nvPr/>
          </p:nvSpPr>
          <p:spPr>
            <a:xfrm rot="5400000">
              <a:off x="9936897"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2" name="Rectangle 11"/>
            <p:cNvSpPr/>
            <p:nvPr/>
          </p:nvSpPr>
          <p:spPr>
            <a:xfrm rot="5400000">
              <a:off x="11430896" y="6750946"/>
              <a:ext cx="252098" cy="647809"/>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3" name="Rectangle 12"/>
            <p:cNvSpPr/>
            <p:nvPr/>
          </p:nvSpPr>
          <p:spPr>
            <a:xfrm rot="5400000">
              <a:off x="8964761"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4" name="Rectangle 13"/>
            <p:cNvSpPr/>
            <p:nvPr/>
          </p:nvSpPr>
          <p:spPr>
            <a:xfrm rot="5400000">
              <a:off x="10908977"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5" name="Rectangle 14"/>
            <p:cNvSpPr/>
            <p:nvPr/>
          </p:nvSpPr>
          <p:spPr>
            <a:xfrm rot="5400000">
              <a:off x="9288825"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cxnSp>
          <p:nvCxnSpPr>
            <p:cNvPr id="16" name="Straight Connector 15"/>
            <p:cNvCxnSpPr/>
            <p:nvPr/>
          </p:nvCxnSpPr>
          <p:spPr>
            <a:xfrm flipH="1">
              <a:off x="1" y="6912818"/>
              <a:ext cx="8894112" cy="0"/>
            </a:xfrm>
            <a:prstGeom prst="line">
              <a:avLst/>
            </a:prstGeom>
            <a:solidFill>
              <a:srgbClr val="9B111E"/>
            </a:solidFill>
            <a:ln w="38100">
              <a:solidFill>
                <a:srgbClr val="9B111E"/>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rot="5400000">
              <a:off x="4321736" y="2628473"/>
              <a:ext cx="252000" cy="8892753"/>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grpSp>
      <p:sp>
        <p:nvSpPr>
          <p:cNvPr id="19" name="Rectangle 18"/>
          <p:cNvSpPr/>
          <p:nvPr userDrawn="1"/>
        </p:nvSpPr>
        <p:spPr>
          <a:xfrm>
            <a:off x="1401" y="787400"/>
            <a:ext cx="1706880" cy="73152"/>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0" name="Rectangle 19"/>
          <p:cNvSpPr/>
          <p:nvPr userDrawn="1"/>
        </p:nvSpPr>
        <p:spPr>
          <a:xfrm>
            <a:off x="1794933" y="787400"/>
            <a:ext cx="1706880" cy="7315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1" name="Slide Number Placeholder 5"/>
          <p:cNvSpPr txBox="1">
            <a:spLocks/>
          </p:cNvSpPr>
          <p:nvPr userDrawn="1"/>
        </p:nvSpPr>
        <p:spPr>
          <a:xfrm>
            <a:off x="9273435" y="6561408"/>
            <a:ext cx="2844800" cy="365125"/>
          </a:xfrm>
          <a:prstGeom prst="rect">
            <a:avLst/>
          </a:prstGeom>
        </p:spPr>
        <p:txBody>
          <a:bodyPr vert="horz" lIns="145336" tIns="72672" rIns="145336" bIns="72672" rtlCol="0" anchor="ctr"/>
          <a:lstStyle>
            <a:lvl1pPr algn="r">
              <a:defRPr sz="1400">
                <a:solidFill>
                  <a:schemeClr val="tx1">
                    <a:tint val="75000"/>
                  </a:schemeClr>
                </a:solidFill>
              </a:defRPr>
            </a:lvl1pPr>
          </a:lstStyle>
          <a:p>
            <a:pPr defTabSz="1088123">
              <a:defRPr/>
            </a:pPr>
            <a:fld id="{681F2AD3-1712-49C2-8475-EF86190A8110}" type="slidenum">
              <a:rPr lang="en-US" sz="1867" b="1" smtClean="0">
                <a:solidFill>
                  <a:srgbClr val="FFCCCC"/>
                </a:solidFill>
                <a:effectLst>
                  <a:outerShdw blurRad="38100" dist="38100" dir="2700000" algn="tl">
                    <a:srgbClr val="000000">
                      <a:alpha val="43137"/>
                    </a:srgbClr>
                  </a:outerShdw>
                </a:effectLst>
              </a:rPr>
              <a:pPr defTabSz="1088123">
                <a:defRPr/>
              </a:pPr>
              <a:t>‹#›</a:t>
            </a:fld>
            <a:endParaRPr lang="en-MY" sz="1333" b="1" dirty="0">
              <a:solidFill>
                <a:srgbClr val="FFCCCC"/>
              </a:solidFill>
              <a:effectLst>
                <a:outerShdw blurRad="38100" dist="38100" dir="2700000" algn="tl">
                  <a:srgbClr val="000000">
                    <a:alpha val="43137"/>
                  </a:srgbClr>
                </a:outerShdw>
              </a:effectLst>
            </a:endParaRPr>
          </a:p>
        </p:txBody>
      </p:sp>
      <p:sp>
        <p:nvSpPr>
          <p:cNvPr id="22" name="Title 1">
            <a:extLst>
              <a:ext uri="{FF2B5EF4-FFF2-40B4-BE49-F238E27FC236}">
                <a16:creationId xmlns:a16="http://schemas.microsoft.com/office/drawing/2014/main" id="{4C143A4C-B53C-4927-A72D-9BFC748F5DAB}"/>
              </a:ext>
            </a:extLst>
          </p:cNvPr>
          <p:cNvSpPr>
            <a:spLocks noGrp="1"/>
          </p:cNvSpPr>
          <p:nvPr>
            <p:ph type="title"/>
          </p:nvPr>
        </p:nvSpPr>
        <p:spPr>
          <a:xfrm>
            <a:off x="101600" y="-123395"/>
            <a:ext cx="8128000" cy="1042059"/>
          </a:xfrm>
        </p:spPr>
        <p:txBody>
          <a:bodyPr>
            <a:noAutofit/>
          </a:bodyPr>
          <a:lstStyle>
            <a:lvl1pPr algn="l">
              <a:defRPr sz="4267" b="1">
                <a:latin typeface="Arial Narrow" panose="020B0606020202030204" pitchFamily="34" charset="0"/>
              </a:defRPr>
            </a:lvl1pPr>
          </a:lstStyle>
          <a:p>
            <a:r>
              <a:rPr lang="en-US" dirty="0"/>
              <a:t>Click to edit Master title style</a:t>
            </a:r>
          </a:p>
        </p:txBody>
      </p:sp>
      <p:sp>
        <p:nvSpPr>
          <p:cNvPr id="5" name="Footer Placeholder 4"/>
          <p:cNvSpPr>
            <a:spLocks noGrp="1"/>
          </p:cNvSpPr>
          <p:nvPr>
            <p:ph type="ftr" sz="quarter" idx="11"/>
          </p:nvPr>
        </p:nvSpPr>
        <p:spPr>
          <a:xfrm>
            <a:off x="-90421" y="6536568"/>
            <a:ext cx="2249984" cy="401637"/>
          </a:xfrm>
        </p:spPr>
        <p:txBody>
          <a:bodyPr/>
          <a:lstStyle>
            <a:lvl1pPr>
              <a:defRPr>
                <a:solidFill>
                  <a:srgbClr val="FFCCCC"/>
                </a:solidFill>
              </a:defRPr>
            </a:lvl1pPr>
          </a:lstStyle>
          <a:p>
            <a:r>
              <a:rPr lang="en-MY" dirty="0"/>
              <a:t>Copyright ISIWSC2019</a:t>
            </a:r>
          </a:p>
        </p:txBody>
      </p:sp>
    </p:spTree>
    <p:extLst>
      <p:ext uri="{BB962C8B-B14F-4D97-AF65-F5344CB8AC3E}">
        <p14:creationId xmlns:p14="http://schemas.microsoft.com/office/powerpoint/2010/main" val="378488453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grpSp>
        <p:nvGrpSpPr>
          <p:cNvPr id="7" name="Group 6"/>
          <p:cNvGrpSpPr/>
          <p:nvPr userDrawn="1"/>
        </p:nvGrpSpPr>
        <p:grpSpPr>
          <a:xfrm>
            <a:off x="7" y="6583643"/>
            <a:ext cx="12191996" cy="274364"/>
            <a:chOff x="1" y="6912818"/>
            <a:chExt cx="11880848" cy="288082"/>
          </a:xfrm>
        </p:grpSpPr>
        <p:sp>
          <p:nvSpPr>
            <p:cNvPr id="8" name="Rectangle 7"/>
            <p:cNvSpPr/>
            <p:nvPr/>
          </p:nvSpPr>
          <p:spPr>
            <a:xfrm rot="5400000">
              <a:off x="10584969" y="6948802"/>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9" name="Rectangle 8"/>
            <p:cNvSpPr/>
            <p:nvPr/>
          </p:nvSpPr>
          <p:spPr>
            <a:xfrm rot="5400000">
              <a:off x="9612833"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0" name="Rectangle 9"/>
            <p:cNvSpPr/>
            <p:nvPr/>
          </p:nvSpPr>
          <p:spPr>
            <a:xfrm rot="5400000">
              <a:off x="10260905"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1" name="Rectangle 10"/>
            <p:cNvSpPr/>
            <p:nvPr/>
          </p:nvSpPr>
          <p:spPr>
            <a:xfrm rot="5400000">
              <a:off x="9936897"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2" name="Rectangle 11"/>
            <p:cNvSpPr/>
            <p:nvPr/>
          </p:nvSpPr>
          <p:spPr>
            <a:xfrm rot="5400000">
              <a:off x="11430896" y="6750946"/>
              <a:ext cx="252098" cy="647809"/>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3" name="Rectangle 12"/>
            <p:cNvSpPr/>
            <p:nvPr/>
          </p:nvSpPr>
          <p:spPr>
            <a:xfrm rot="5400000">
              <a:off x="8964761"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4" name="Rectangle 13"/>
            <p:cNvSpPr/>
            <p:nvPr/>
          </p:nvSpPr>
          <p:spPr>
            <a:xfrm rot="5400000">
              <a:off x="10908977"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5" name="Rectangle 14"/>
            <p:cNvSpPr/>
            <p:nvPr/>
          </p:nvSpPr>
          <p:spPr>
            <a:xfrm rot="5400000">
              <a:off x="9288825"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cxnSp>
          <p:nvCxnSpPr>
            <p:cNvPr id="16" name="Straight Connector 15"/>
            <p:cNvCxnSpPr/>
            <p:nvPr/>
          </p:nvCxnSpPr>
          <p:spPr>
            <a:xfrm flipH="1">
              <a:off x="1" y="6912818"/>
              <a:ext cx="8894112" cy="0"/>
            </a:xfrm>
            <a:prstGeom prst="line">
              <a:avLst/>
            </a:prstGeom>
            <a:solidFill>
              <a:srgbClr val="9B111E"/>
            </a:solidFill>
            <a:ln w="38100">
              <a:solidFill>
                <a:srgbClr val="9B111E"/>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rot="5400000">
              <a:off x="4321736" y="2628473"/>
              <a:ext cx="252000" cy="8892753"/>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grpSp>
      <p:sp>
        <p:nvSpPr>
          <p:cNvPr id="19" name="Rectangle 18"/>
          <p:cNvSpPr/>
          <p:nvPr userDrawn="1"/>
        </p:nvSpPr>
        <p:spPr>
          <a:xfrm>
            <a:off x="1401" y="787400"/>
            <a:ext cx="1706880" cy="73152"/>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0" name="Rectangle 19"/>
          <p:cNvSpPr/>
          <p:nvPr userDrawn="1"/>
        </p:nvSpPr>
        <p:spPr>
          <a:xfrm>
            <a:off x="1794933" y="787400"/>
            <a:ext cx="1706880" cy="7315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1" name="Slide Number Placeholder 5"/>
          <p:cNvSpPr txBox="1">
            <a:spLocks/>
          </p:cNvSpPr>
          <p:nvPr userDrawn="1"/>
        </p:nvSpPr>
        <p:spPr>
          <a:xfrm>
            <a:off x="9273435" y="6561408"/>
            <a:ext cx="2844800" cy="365125"/>
          </a:xfrm>
          <a:prstGeom prst="rect">
            <a:avLst/>
          </a:prstGeom>
        </p:spPr>
        <p:txBody>
          <a:bodyPr vert="horz" lIns="145336" tIns="72672" rIns="145336" bIns="72672" rtlCol="0" anchor="ctr"/>
          <a:lstStyle>
            <a:lvl1pPr algn="r">
              <a:defRPr sz="1400">
                <a:solidFill>
                  <a:schemeClr val="tx1">
                    <a:tint val="75000"/>
                  </a:schemeClr>
                </a:solidFill>
              </a:defRPr>
            </a:lvl1pPr>
          </a:lstStyle>
          <a:p>
            <a:pPr defTabSz="1088123">
              <a:defRPr/>
            </a:pPr>
            <a:fld id="{681F2AD3-1712-49C2-8475-EF86190A8110}" type="slidenum">
              <a:rPr lang="en-US" sz="1867" b="1" smtClean="0">
                <a:solidFill>
                  <a:srgbClr val="FFCCCC"/>
                </a:solidFill>
                <a:effectLst>
                  <a:outerShdw blurRad="38100" dist="38100" dir="2700000" algn="tl">
                    <a:srgbClr val="000000">
                      <a:alpha val="43137"/>
                    </a:srgbClr>
                  </a:outerShdw>
                </a:effectLst>
              </a:rPr>
              <a:pPr defTabSz="1088123">
                <a:defRPr/>
              </a:pPr>
              <a:t>‹#›</a:t>
            </a:fld>
            <a:endParaRPr lang="en-MY" sz="1333" b="1" dirty="0">
              <a:solidFill>
                <a:srgbClr val="FFCCCC"/>
              </a:solidFill>
              <a:effectLst>
                <a:outerShdw blurRad="38100" dist="38100" dir="2700000" algn="tl">
                  <a:srgbClr val="000000">
                    <a:alpha val="43137"/>
                  </a:srgbClr>
                </a:outerShdw>
              </a:effectLst>
            </a:endParaRPr>
          </a:p>
        </p:txBody>
      </p:sp>
      <p:sp>
        <p:nvSpPr>
          <p:cNvPr id="22" name="Title 1">
            <a:extLst>
              <a:ext uri="{FF2B5EF4-FFF2-40B4-BE49-F238E27FC236}">
                <a16:creationId xmlns:a16="http://schemas.microsoft.com/office/drawing/2014/main" id="{4C143A4C-B53C-4927-A72D-9BFC748F5DAB}"/>
              </a:ext>
            </a:extLst>
          </p:cNvPr>
          <p:cNvSpPr>
            <a:spLocks noGrp="1"/>
          </p:cNvSpPr>
          <p:nvPr>
            <p:ph type="title"/>
          </p:nvPr>
        </p:nvSpPr>
        <p:spPr>
          <a:xfrm>
            <a:off x="101600" y="-123395"/>
            <a:ext cx="8128000" cy="1042059"/>
          </a:xfrm>
        </p:spPr>
        <p:txBody>
          <a:bodyPr>
            <a:noAutofit/>
          </a:bodyPr>
          <a:lstStyle>
            <a:lvl1pPr algn="l">
              <a:defRPr sz="4267" b="1">
                <a:latin typeface="Arial Narrow" panose="020B0606020202030204" pitchFamily="34" charset="0"/>
              </a:defRPr>
            </a:lvl1pPr>
          </a:lstStyle>
          <a:p>
            <a:r>
              <a:rPr lang="en-US" dirty="0"/>
              <a:t>Click to edit Master title style</a:t>
            </a:r>
          </a:p>
        </p:txBody>
      </p:sp>
      <p:sp>
        <p:nvSpPr>
          <p:cNvPr id="5" name="Footer Placeholder 4"/>
          <p:cNvSpPr>
            <a:spLocks noGrp="1"/>
          </p:cNvSpPr>
          <p:nvPr>
            <p:ph type="ftr" sz="quarter" idx="11"/>
          </p:nvPr>
        </p:nvSpPr>
        <p:spPr>
          <a:xfrm>
            <a:off x="-90421" y="6536568"/>
            <a:ext cx="2249984" cy="401637"/>
          </a:xfrm>
        </p:spPr>
        <p:txBody>
          <a:bodyPr/>
          <a:lstStyle>
            <a:lvl1pPr>
              <a:defRPr>
                <a:solidFill>
                  <a:srgbClr val="FFCCCC"/>
                </a:solidFill>
              </a:defRPr>
            </a:lvl1pPr>
          </a:lstStyle>
          <a:p>
            <a:r>
              <a:rPr lang="en-MY" dirty="0"/>
              <a:t>Copyright ISIWSC2019</a:t>
            </a:r>
          </a:p>
        </p:txBody>
      </p:sp>
    </p:spTree>
    <p:extLst>
      <p:ext uri="{BB962C8B-B14F-4D97-AF65-F5344CB8AC3E}">
        <p14:creationId xmlns:p14="http://schemas.microsoft.com/office/powerpoint/2010/main" val="12759050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grpSp>
        <p:nvGrpSpPr>
          <p:cNvPr id="7" name="Group 6"/>
          <p:cNvGrpSpPr/>
          <p:nvPr userDrawn="1"/>
        </p:nvGrpSpPr>
        <p:grpSpPr>
          <a:xfrm>
            <a:off x="7" y="6583643"/>
            <a:ext cx="12191996" cy="274364"/>
            <a:chOff x="1" y="6912818"/>
            <a:chExt cx="11880848" cy="288082"/>
          </a:xfrm>
        </p:grpSpPr>
        <p:sp>
          <p:nvSpPr>
            <p:cNvPr id="8" name="Rectangle 7"/>
            <p:cNvSpPr/>
            <p:nvPr/>
          </p:nvSpPr>
          <p:spPr>
            <a:xfrm rot="5400000">
              <a:off x="10584969" y="6948802"/>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9" name="Rectangle 8"/>
            <p:cNvSpPr/>
            <p:nvPr/>
          </p:nvSpPr>
          <p:spPr>
            <a:xfrm rot="5400000">
              <a:off x="9612833"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0" name="Rectangle 9"/>
            <p:cNvSpPr/>
            <p:nvPr/>
          </p:nvSpPr>
          <p:spPr>
            <a:xfrm rot="5400000">
              <a:off x="10260905"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1" name="Rectangle 10"/>
            <p:cNvSpPr/>
            <p:nvPr/>
          </p:nvSpPr>
          <p:spPr>
            <a:xfrm rot="5400000">
              <a:off x="9936897"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2" name="Rectangle 11"/>
            <p:cNvSpPr/>
            <p:nvPr/>
          </p:nvSpPr>
          <p:spPr>
            <a:xfrm rot="5400000">
              <a:off x="11430896" y="6750946"/>
              <a:ext cx="252098" cy="647809"/>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3" name="Rectangle 12"/>
            <p:cNvSpPr/>
            <p:nvPr/>
          </p:nvSpPr>
          <p:spPr>
            <a:xfrm rot="5400000">
              <a:off x="8964761"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4" name="Rectangle 13"/>
            <p:cNvSpPr/>
            <p:nvPr/>
          </p:nvSpPr>
          <p:spPr>
            <a:xfrm rot="5400000">
              <a:off x="10908977"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5" name="Rectangle 14"/>
            <p:cNvSpPr/>
            <p:nvPr/>
          </p:nvSpPr>
          <p:spPr>
            <a:xfrm rot="5400000">
              <a:off x="9288825"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cxnSp>
          <p:nvCxnSpPr>
            <p:cNvPr id="16" name="Straight Connector 15"/>
            <p:cNvCxnSpPr/>
            <p:nvPr/>
          </p:nvCxnSpPr>
          <p:spPr>
            <a:xfrm flipH="1">
              <a:off x="1" y="6912818"/>
              <a:ext cx="8894112" cy="0"/>
            </a:xfrm>
            <a:prstGeom prst="line">
              <a:avLst/>
            </a:prstGeom>
            <a:solidFill>
              <a:srgbClr val="9B111E"/>
            </a:solidFill>
            <a:ln w="38100">
              <a:solidFill>
                <a:srgbClr val="9B111E"/>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rot="5400000">
              <a:off x="4321736" y="2628473"/>
              <a:ext cx="252000" cy="8892753"/>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grpSp>
      <p:sp>
        <p:nvSpPr>
          <p:cNvPr id="19" name="Rectangle 18"/>
          <p:cNvSpPr/>
          <p:nvPr userDrawn="1"/>
        </p:nvSpPr>
        <p:spPr>
          <a:xfrm>
            <a:off x="1401" y="787400"/>
            <a:ext cx="1706880" cy="73152"/>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0" name="Rectangle 19"/>
          <p:cNvSpPr/>
          <p:nvPr userDrawn="1"/>
        </p:nvSpPr>
        <p:spPr>
          <a:xfrm>
            <a:off x="1794933" y="787400"/>
            <a:ext cx="1706880" cy="7315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1" name="Slide Number Placeholder 5"/>
          <p:cNvSpPr txBox="1">
            <a:spLocks/>
          </p:cNvSpPr>
          <p:nvPr userDrawn="1"/>
        </p:nvSpPr>
        <p:spPr>
          <a:xfrm>
            <a:off x="9273435" y="6561408"/>
            <a:ext cx="2844800" cy="365125"/>
          </a:xfrm>
          <a:prstGeom prst="rect">
            <a:avLst/>
          </a:prstGeom>
        </p:spPr>
        <p:txBody>
          <a:bodyPr vert="horz" lIns="145336" tIns="72672" rIns="145336" bIns="72672" rtlCol="0" anchor="ctr"/>
          <a:lstStyle>
            <a:lvl1pPr algn="r">
              <a:defRPr sz="1400">
                <a:solidFill>
                  <a:schemeClr val="tx1">
                    <a:tint val="75000"/>
                  </a:schemeClr>
                </a:solidFill>
              </a:defRPr>
            </a:lvl1pPr>
          </a:lstStyle>
          <a:p>
            <a:pPr defTabSz="1088123">
              <a:defRPr/>
            </a:pPr>
            <a:fld id="{681F2AD3-1712-49C2-8475-EF86190A8110}" type="slidenum">
              <a:rPr lang="en-US" sz="1867" b="1" smtClean="0">
                <a:solidFill>
                  <a:srgbClr val="FFCCCC"/>
                </a:solidFill>
                <a:effectLst>
                  <a:outerShdw blurRad="38100" dist="38100" dir="2700000" algn="tl">
                    <a:srgbClr val="000000">
                      <a:alpha val="43137"/>
                    </a:srgbClr>
                  </a:outerShdw>
                </a:effectLst>
              </a:rPr>
              <a:pPr defTabSz="1088123">
                <a:defRPr/>
              </a:pPr>
              <a:t>‹#›</a:t>
            </a:fld>
            <a:endParaRPr lang="en-MY" sz="1333" b="1" dirty="0">
              <a:solidFill>
                <a:srgbClr val="FFCCCC"/>
              </a:solidFill>
              <a:effectLst>
                <a:outerShdw blurRad="38100" dist="38100" dir="2700000" algn="tl">
                  <a:srgbClr val="000000">
                    <a:alpha val="43137"/>
                  </a:srgbClr>
                </a:outerShdw>
              </a:effectLst>
            </a:endParaRPr>
          </a:p>
        </p:txBody>
      </p:sp>
      <p:sp>
        <p:nvSpPr>
          <p:cNvPr id="22" name="Title 1">
            <a:extLst>
              <a:ext uri="{FF2B5EF4-FFF2-40B4-BE49-F238E27FC236}">
                <a16:creationId xmlns:a16="http://schemas.microsoft.com/office/drawing/2014/main" id="{4C143A4C-B53C-4927-A72D-9BFC748F5DAB}"/>
              </a:ext>
            </a:extLst>
          </p:cNvPr>
          <p:cNvSpPr>
            <a:spLocks noGrp="1"/>
          </p:cNvSpPr>
          <p:nvPr>
            <p:ph type="title"/>
          </p:nvPr>
        </p:nvSpPr>
        <p:spPr>
          <a:xfrm>
            <a:off x="101600" y="-123395"/>
            <a:ext cx="8128000" cy="1042059"/>
          </a:xfrm>
        </p:spPr>
        <p:txBody>
          <a:bodyPr>
            <a:noAutofit/>
          </a:bodyPr>
          <a:lstStyle>
            <a:lvl1pPr algn="l">
              <a:defRPr sz="4267" b="1">
                <a:latin typeface="Arial Narrow" panose="020B0606020202030204" pitchFamily="34" charset="0"/>
              </a:defRPr>
            </a:lvl1pPr>
          </a:lstStyle>
          <a:p>
            <a:r>
              <a:rPr lang="en-US" dirty="0"/>
              <a:t>Click to edit Master title style</a:t>
            </a:r>
          </a:p>
        </p:txBody>
      </p:sp>
      <p:sp>
        <p:nvSpPr>
          <p:cNvPr id="5" name="Footer Placeholder 4"/>
          <p:cNvSpPr>
            <a:spLocks noGrp="1"/>
          </p:cNvSpPr>
          <p:nvPr>
            <p:ph type="ftr" sz="quarter" idx="11"/>
          </p:nvPr>
        </p:nvSpPr>
        <p:spPr>
          <a:xfrm>
            <a:off x="-90421" y="6536568"/>
            <a:ext cx="2249984" cy="401637"/>
          </a:xfrm>
        </p:spPr>
        <p:txBody>
          <a:bodyPr/>
          <a:lstStyle>
            <a:lvl1pPr>
              <a:defRPr>
                <a:solidFill>
                  <a:srgbClr val="FFCCCC"/>
                </a:solidFill>
              </a:defRPr>
            </a:lvl1pPr>
          </a:lstStyle>
          <a:p>
            <a:r>
              <a:rPr lang="en-MY" dirty="0"/>
              <a:t>Copyright ISIWSC2019</a:t>
            </a:r>
          </a:p>
        </p:txBody>
      </p:sp>
    </p:spTree>
    <p:extLst>
      <p:ext uri="{BB962C8B-B14F-4D97-AF65-F5344CB8AC3E}">
        <p14:creationId xmlns:p14="http://schemas.microsoft.com/office/powerpoint/2010/main" val="26058589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grpSp>
        <p:nvGrpSpPr>
          <p:cNvPr id="7" name="Group 6"/>
          <p:cNvGrpSpPr/>
          <p:nvPr userDrawn="1"/>
        </p:nvGrpSpPr>
        <p:grpSpPr>
          <a:xfrm>
            <a:off x="7" y="6583643"/>
            <a:ext cx="12191996" cy="274364"/>
            <a:chOff x="1" y="6912818"/>
            <a:chExt cx="11880848" cy="288082"/>
          </a:xfrm>
        </p:grpSpPr>
        <p:sp>
          <p:nvSpPr>
            <p:cNvPr id="8" name="Rectangle 7"/>
            <p:cNvSpPr/>
            <p:nvPr/>
          </p:nvSpPr>
          <p:spPr>
            <a:xfrm rot="5400000">
              <a:off x="10584969" y="6948802"/>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9" name="Rectangle 8"/>
            <p:cNvSpPr/>
            <p:nvPr/>
          </p:nvSpPr>
          <p:spPr>
            <a:xfrm rot="5400000">
              <a:off x="9612833"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0" name="Rectangle 9"/>
            <p:cNvSpPr/>
            <p:nvPr/>
          </p:nvSpPr>
          <p:spPr>
            <a:xfrm rot="5400000">
              <a:off x="10260905"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1" name="Rectangle 10"/>
            <p:cNvSpPr/>
            <p:nvPr/>
          </p:nvSpPr>
          <p:spPr>
            <a:xfrm rot="5400000">
              <a:off x="9936897"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2" name="Rectangle 11"/>
            <p:cNvSpPr/>
            <p:nvPr/>
          </p:nvSpPr>
          <p:spPr>
            <a:xfrm rot="5400000">
              <a:off x="11430896" y="6750946"/>
              <a:ext cx="252098" cy="647809"/>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3" name="Rectangle 12"/>
            <p:cNvSpPr/>
            <p:nvPr/>
          </p:nvSpPr>
          <p:spPr>
            <a:xfrm rot="5400000">
              <a:off x="8964761"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4" name="Rectangle 13"/>
            <p:cNvSpPr/>
            <p:nvPr/>
          </p:nvSpPr>
          <p:spPr>
            <a:xfrm rot="5400000">
              <a:off x="10908977"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5" name="Rectangle 14"/>
            <p:cNvSpPr/>
            <p:nvPr/>
          </p:nvSpPr>
          <p:spPr>
            <a:xfrm rot="5400000">
              <a:off x="9288825"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cxnSp>
          <p:nvCxnSpPr>
            <p:cNvPr id="16" name="Straight Connector 15"/>
            <p:cNvCxnSpPr/>
            <p:nvPr/>
          </p:nvCxnSpPr>
          <p:spPr>
            <a:xfrm flipH="1">
              <a:off x="1" y="6912818"/>
              <a:ext cx="8894112" cy="0"/>
            </a:xfrm>
            <a:prstGeom prst="line">
              <a:avLst/>
            </a:prstGeom>
            <a:solidFill>
              <a:srgbClr val="9B111E"/>
            </a:solidFill>
            <a:ln w="38100">
              <a:solidFill>
                <a:srgbClr val="9B111E"/>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rot="5400000">
              <a:off x="4321736" y="2628473"/>
              <a:ext cx="252000" cy="8892753"/>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grpSp>
      <p:sp>
        <p:nvSpPr>
          <p:cNvPr id="19" name="Rectangle 18"/>
          <p:cNvSpPr/>
          <p:nvPr userDrawn="1"/>
        </p:nvSpPr>
        <p:spPr>
          <a:xfrm>
            <a:off x="1401" y="787400"/>
            <a:ext cx="1706880" cy="73152"/>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0" name="Rectangle 19"/>
          <p:cNvSpPr/>
          <p:nvPr userDrawn="1"/>
        </p:nvSpPr>
        <p:spPr>
          <a:xfrm>
            <a:off x="1794933" y="787400"/>
            <a:ext cx="1706880" cy="7315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1" name="Slide Number Placeholder 5"/>
          <p:cNvSpPr txBox="1">
            <a:spLocks/>
          </p:cNvSpPr>
          <p:nvPr userDrawn="1"/>
        </p:nvSpPr>
        <p:spPr>
          <a:xfrm>
            <a:off x="9273435" y="6561408"/>
            <a:ext cx="2844800" cy="365125"/>
          </a:xfrm>
          <a:prstGeom prst="rect">
            <a:avLst/>
          </a:prstGeom>
        </p:spPr>
        <p:txBody>
          <a:bodyPr vert="horz" lIns="145336" tIns="72672" rIns="145336" bIns="72672" rtlCol="0" anchor="ctr"/>
          <a:lstStyle>
            <a:lvl1pPr algn="r">
              <a:defRPr sz="1400">
                <a:solidFill>
                  <a:schemeClr val="tx1">
                    <a:tint val="75000"/>
                  </a:schemeClr>
                </a:solidFill>
              </a:defRPr>
            </a:lvl1pPr>
          </a:lstStyle>
          <a:p>
            <a:pPr defTabSz="1088123">
              <a:defRPr/>
            </a:pPr>
            <a:fld id="{681F2AD3-1712-49C2-8475-EF86190A8110}" type="slidenum">
              <a:rPr lang="en-US" sz="1867" b="1" smtClean="0">
                <a:solidFill>
                  <a:srgbClr val="FFCCCC"/>
                </a:solidFill>
                <a:effectLst>
                  <a:outerShdw blurRad="38100" dist="38100" dir="2700000" algn="tl">
                    <a:srgbClr val="000000">
                      <a:alpha val="43137"/>
                    </a:srgbClr>
                  </a:outerShdw>
                </a:effectLst>
              </a:rPr>
              <a:pPr defTabSz="1088123">
                <a:defRPr/>
              </a:pPr>
              <a:t>‹#›</a:t>
            </a:fld>
            <a:endParaRPr lang="en-MY" sz="1333" b="1" dirty="0">
              <a:solidFill>
                <a:srgbClr val="FFCCCC"/>
              </a:solidFill>
              <a:effectLst>
                <a:outerShdw blurRad="38100" dist="38100" dir="2700000" algn="tl">
                  <a:srgbClr val="000000">
                    <a:alpha val="43137"/>
                  </a:srgbClr>
                </a:outerShdw>
              </a:effectLst>
            </a:endParaRPr>
          </a:p>
        </p:txBody>
      </p:sp>
      <p:sp>
        <p:nvSpPr>
          <p:cNvPr id="22" name="Title 1">
            <a:extLst>
              <a:ext uri="{FF2B5EF4-FFF2-40B4-BE49-F238E27FC236}">
                <a16:creationId xmlns:a16="http://schemas.microsoft.com/office/drawing/2014/main" id="{4C143A4C-B53C-4927-A72D-9BFC748F5DAB}"/>
              </a:ext>
            </a:extLst>
          </p:cNvPr>
          <p:cNvSpPr>
            <a:spLocks noGrp="1"/>
          </p:cNvSpPr>
          <p:nvPr>
            <p:ph type="title"/>
          </p:nvPr>
        </p:nvSpPr>
        <p:spPr>
          <a:xfrm>
            <a:off x="101600" y="-123395"/>
            <a:ext cx="8128000" cy="1042059"/>
          </a:xfrm>
        </p:spPr>
        <p:txBody>
          <a:bodyPr>
            <a:noAutofit/>
          </a:bodyPr>
          <a:lstStyle>
            <a:lvl1pPr algn="l">
              <a:defRPr sz="4267" b="1">
                <a:latin typeface="Arial Narrow" panose="020B0606020202030204" pitchFamily="34" charset="0"/>
              </a:defRPr>
            </a:lvl1pPr>
          </a:lstStyle>
          <a:p>
            <a:r>
              <a:rPr lang="en-US" dirty="0"/>
              <a:t>Click to edit Master title style</a:t>
            </a:r>
          </a:p>
        </p:txBody>
      </p:sp>
      <p:sp>
        <p:nvSpPr>
          <p:cNvPr id="5" name="Footer Placeholder 4"/>
          <p:cNvSpPr>
            <a:spLocks noGrp="1"/>
          </p:cNvSpPr>
          <p:nvPr>
            <p:ph type="ftr" sz="quarter" idx="11"/>
          </p:nvPr>
        </p:nvSpPr>
        <p:spPr>
          <a:xfrm>
            <a:off x="-90421" y="6536568"/>
            <a:ext cx="2249984" cy="401637"/>
          </a:xfrm>
        </p:spPr>
        <p:txBody>
          <a:bodyPr/>
          <a:lstStyle>
            <a:lvl1pPr>
              <a:defRPr>
                <a:solidFill>
                  <a:srgbClr val="FFCCCC"/>
                </a:solidFill>
              </a:defRPr>
            </a:lvl1pPr>
          </a:lstStyle>
          <a:p>
            <a:r>
              <a:rPr lang="en-MY" dirty="0"/>
              <a:t>Copyright ISIWSC2019</a:t>
            </a:r>
          </a:p>
        </p:txBody>
      </p:sp>
    </p:spTree>
    <p:extLst>
      <p:ext uri="{BB962C8B-B14F-4D97-AF65-F5344CB8AC3E}">
        <p14:creationId xmlns:p14="http://schemas.microsoft.com/office/powerpoint/2010/main" val="307059520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grpSp>
        <p:nvGrpSpPr>
          <p:cNvPr id="7" name="Group 6"/>
          <p:cNvGrpSpPr/>
          <p:nvPr userDrawn="1"/>
        </p:nvGrpSpPr>
        <p:grpSpPr>
          <a:xfrm>
            <a:off x="7" y="6583643"/>
            <a:ext cx="12191996" cy="274364"/>
            <a:chOff x="1" y="6912818"/>
            <a:chExt cx="11880848" cy="288082"/>
          </a:xfrm>
        </p:grpSpPr>
        <p:sp>
          <p:nvSpPr>
            <p:cNvPr id="8" name="Rectangle 7"/>
            <p:cNvSpPr/>
            <p:nvPr/>
          </p:nvSpPr>
          <p:spPr>
            <a:xfrm rot="5400000">
              <a:off x="10584969" y="6948802"/>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9" name="Rectangle 8"/>
            <p:cNvSpPr/>
            <p:nvPr/>
          </p:nvSpPr>
          <p:spPr>
            <a:xfrm rot="5400000">
              <a:off x="9612833"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0" name="Rectangle 9"/>
            <p:cNvSpPr/>
            <p:nvPr/>
          </p:nvSpPr>
          <p:spPr>
            <a:xfrm rot="5400000">
              <a:off x="10260905"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1" name="Rectangle 10"/>
            <p:cNvSpPr/>
            <p:nvPr/>
          </p:nvSpPr>
          <p:spPr>
            <a:xfrm rot="5400000">
              <a:off x="9936897"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2" name="Rectangle 11"/>
            <p:cNvSpPr/>
            <p:nvPr/>
          </p:nvSpPr>
          <p:spPr>
            <a:xfrm rot="5400000">
              <a:off x="11430896" y="6750946"/>
              <a:ext cx="252098" cy="647809"/>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3" name="Rectangle 12"/>
            <p:cNvSpPr/>
            <p:nvPr/>
          </p:nvSpPr>
          <p:spPr>
            <a:xfrm rot="5400000">
              <a:off x="8964761" y="6948850"/>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4" name="Rectangle 13"/>
            <p:cNvSpPr/>
            <p:nvPr/>
          </p:nvSpPr>
          <p:spPr>
            <a:xfrm rot="5400000">
              <a:off x="10908977" y="6948802"/>
              <a:ext cx="252000" cy="252000"/>
            </a:xfrm>
            <a:prstGeom prst="rect">
              <a:avLst/>
            </a:prstGeom>
            <a:solidFill>
              <a:srgbClr val="9B111E"/>
            </a:solidFill>
            <a:ln>
              <a:solidFill>
                <a:srgbClr val="9B111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sp>
          <p:nvSpPr>
            <p:cNvPr id="15" name="Rectangle 14"/>
            <p:cNvSpPr/>
            <p:nvPr/>
          </p:nvSpPr>
          <p:spPr>
            <a:xfrm rot="5400000">
              <a:off x="9288825" y="6948850"/>
              <a:ext cx="252000" cy="252000"/>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cxnSp>
          <p:nvCxnSpPr>
            <p:cNvPr id="16" name="Straight Connector 15"/>
            <p:cNvCxnSpPr/>
            <p:nvPr/>
          </p:nvCxnSpPr>
          <p:spPr>
            <a:xfrm flipH="1">
              <a:off x="1" y="6912818"/>
              <a:ext cx="8894112" cy="0"/>
            </a:xfrm>
            <a:prstGeom prst="line">
              <a:avLst/>
            </a:prstGeom>
            <a:solidFill>
              <a:srgbClr val="9B111E"/>
            </a:solidFill>
            <a:ln w="38100">
              <a:solidFill>
                <a:srgbClr val="9B111E"/>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rot="5400000">
              <a:off x="4321736" y="2628473"/>
              <a:ext cx="252000" cy="8892753"/>
            </a:xfrm>
            <a:prstGeom prst="rect">
              <a:avLst/>
            </a:prstGeom>
            <a:solidFill>
              <a:srgbClr val="1C2548"/>
            </a:solidFill>
            <a:ln>
              <a:solidFill>
                <a:srgbClr val="1C254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MY" sz="2400"/>
            </a:p>
          </p:txBody>
        </p:sp>
      </p:grpSp>
      <p:sp>
        <p:nvSpPr>
          <p:cNvPr id="19" name="Rectangle 18"/>
          <p:cNvSpPr/>
          <p:nvPr userDrawn="1"/>
        </p:nvSpPr>
        <p:spPr>
          <a:xfrm>
            <a:off x="1401" y="787400"/>
            <a:ext cx="1706880" cy="73152"/>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0" name="Rectangle 19"/>
          <p:cNvSpPr/>
          <p:nvPr userDrawn="1"/>
        </p:nvSpPr>
        <p:spPr>
          <a:xfrm>
            <a:off x="1794933" y="787400"/>
            <a:ext cx="1706880" cy="7315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121909" tIns="60955" rIns="121909" bIns="60955" rtlCol="0" anchor="ctr"/>
          <a:lstStyle/>
          <a:p>
            <a:pPr algn="ctr"/>
            <a:endParaRPr lang="en-US" sz="2400"/>
          </a:p>
        </p:txBody>
      </p:sp>
      <p:sp>
        <p:nvSpPr>
          <p:cNvPr id="21" name="Slide Number Placeholder 5"/>
          <p:cNvSpPr txBox="1">
            <a:spLocks/>
          </p:cNvSpPr>
          <p:nvPr userDrawn="1"/>
        </p:nvSpPr>
        <p:spPr>
          <a:xfrm>
            <a:off x="9273435" y="6561408"/>
            <a:ext cx="2844800" cy="365125"/>
          </a:xfrm>
          <a:prstGeom prst="rect">
            <a:avLst/>
          </a:prstGeom>
        </p:spPr>
        <p:txBody>
          <a:bodyPr vert="horz" lIns="145336" tIns="72672" rIns="145336" bIns="72672" rtlCol="0" anchor="ctr"/>
          <a:lstStyle>
            <a:lvl1pPr algn="r">
              <a:defRPr sz="1400">
                <a:solidFill>
                  <a:schemeClr val="tx1">
                    <a:tint val="75000"/>
                  </a:schemeClr>
                </a:solidFill>
              </a:defRPr>
            </a:lvl1pPr>
          </a:lstStyle>
          <a:p>
            <a:pPr defTabSz="1088123">
              <a:defRPr/>
            </a:pPr>
            <a:fld id="{681F2AD3-1712-49C2-8475-EF86190A8110}" type="slidenum">
              <a:rPr lang="en-US" sz="1867" b="1" smtClean="0">
                <a:solidFill>
                  <a:srgbClr val="FFCCCC"/>
                </a:solidFill>
                <a:effectLst>
                  <a:outerShdw blurRad="38100" dist="38100" dir="2700000" algn="tl">
                    <a:srgbClr val="000000">
                      <a:alpha val="43137"/>
                    </a:srgbClr>
                  </a:outerShdw>
                </a:effectLst>
              </a:rPr>
              <a:pPr defTabSz="1088123">
                <a:defRPr/>
              </a:pPr>
              <a:t>‹#›</a:t>
            </a:fld>
            <a:endParaRPr lang="en-MY" sz="1333" b="1" dirty="0">
              <a:solidFill>
                <a:srgbClr val="FFCCCC"/>
              </a:solidFill>
              <a:effectLst>
                <a:outerShdw blurRad="38100" dist="38100" dir="2700000" algn="tl">
                  <a:srgbClr val="000000">
                    <a:alpha val="43137"/>
                  </a:srgbClr>
                </a:outerShdw>
              </a:effectLst>
            </a:endParaRPr>
          </a:p>
        </p:txBody>
      </p:sp>
      <p:sp>
        <p:nvSpPr>
          <p:cNvPr id="22" name="Title 1">
            <a:extLst>
              <a:ext uri="{FF2B5EF4-FFF2-40B4-BE49-F238E27FC236}">
                <a16:creationId xmlns:a16="http://schemas.microsoft.com/office/drawing/2014/main" id="{4C143A4C-B53C-4927-A72D-9BFC748F5DAB}"/>
              </a:ext>
            </a:extLst>
          </p:cNvPr>
          <p:cNvSpPr>
            <a:spLocks noGrp="1"/>
          </p:cNvSpPr>
          <p:nvPr>
            <p:ph type="title"/>
          </p:nvPr>
        </p:nvSpPr>
        <p:spPr>
          <a:xfrm>
            <a:off x="101600" y="-123395"/>
            <a:ext cx="8128000" cy="1042059"/>
          </a:xfrm>
        </p:spPr>
        <p:txBody>
          <a:bodyPr>
            <a:noAutofit/>
          </a:bodyPr>
          <a:lstStyle>
            <a:lvl1pPr algn="l">
              <a:defRPr sz="4267" b="1">
                <a:latin typeface="Arial Narrow" panose="020B0606020202030204" pitchFamily="34" charset="0"/>
              </a:defRPr>
            </a:lvl1pPr>
          </a:lstStyle>
          <a:p>
            <a:r>
              <a:rPr lang="en-US" dirty="0"/>
              <a:t>Click to edit Master title style</a:t>
            </a:r>
          </a:p>
        </p:txBody>
      </p:sp>
      <p:sp>
        <p:nvSpPr>
          <p:cNvPr id="5" name="Footer Placeholder 4"/>
          <p:cNvSpPr>
            <a:spLocks noGrp="1"/>
          </p:cNvSpPr>
          <p:nvPr>
            <p:ph type="ftr" sz="quarter" idx="11"/>
          </p:nvPr>
        </p:nvSpPr>
        <p:spPr>
          <a:xfrm>
            <a:off x="-90421" y="6536568"/>
            <a:ext cx="2249984" cy="401637"/>
          </a:xfrm>
        </p:spPr>
        <p:txBody>
          <a:bodyPr/>
          <a:lstStyle>
            <a:lvl1pPr>
              <a:defRPr>
                <a:solidFill>
                  <a:srgbClr val="FFCCCC"/>
                </a:solidFill>
              </a:defRPr>
            </a:lvl1pPr>
          </a:lstStyle>
          <a:p>
            <a:r>
              <a:rPr lang="en-MY" dirty="0"/>
              <a:t>Copyright ISIWSC2019</a:t>
            </a:r>
          </a:p>
        </p:txBody>
      </p:sp>
    </p:spTree>
    <p:extLst>
      <p:ext uri="{BB962C8B-B14F-4D97-AF65-F5344CB8AC3E}">
        <p14:creationId xmlns:p14="http://schemas.microsoft.com/office/powerpoint/2010/main" val="1039995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Date Placeholder 4"/>
          <p:cNvSpPr>
            <a:spLocks noGrp="1"/>
          </p:cNvSpPr>
          <p:nvPr>
            <p:ph type="dt" sz="half" idx="10"/>
          </p:nvPr>
        </p:nvSpPr>
        <p:spPr/>
        <p:txBody>
          <a:bodyPr/>
          <a:lstStyle/>
          <a:p>
            <a:fld id="{D132DEA8-7B19-4A37-9E84-070642C8D29B}" type="datetimeFigureOut">
              <a:rPr lang="id-ID" smtClean="0"/>
              <a:t>04/10/2024</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2179246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7" name="Date Placeholder 6"/>
          <p:cNvSpPr>
            <a:spLocks noGrp="1"/>
          </p:cNvSpPr>
          <p:nvPr>
            <p:ph type="dt" sz="half" idx="10"/>
          </p:nvPr>
        </p:nvSpPr>
        <p:spPr/>
        <p:txBody>
          <a:bodyPr/>
          <a:lstStyle/>
          <a:p>
            <a:fld id="{D132DEA8-7B19-4A37-9E84-070642C8D29B}" type="datetimeFigureOut">
              <a:rPr lang="id-ID" smtClean="0"/>
              <a:t>04/10/2024</a:t>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365247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Date Placeholder 2"/>
          <p:cNvSpPr>
            <a:spLocks noGrp="1"/>
          </p:cNvSpPr>
          <p:nvPr>
            <p:ph type="dt" sz="half" idx="10"/>
          </p:nvPr>
        </p:nvSpPr>
        <p:spPr/>
        <p:txBody>
          <a:bodyPr/>
          <a:lstStyle/>
          <a:p>
            <a:fld id="{D132DEA8-7B19-4A37-9E84-070642C8D29B}" type="datetimeFigureOut">
              <a:rPr lang="id-ID" smtClean="0"/>
              <a:t>04/10/2024</a:t>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1618502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32DEA8-7B19-4A37-9E84-070642C8D29B}" type="datetimeFigureOut">
              <a:rPr lang="id-ID" smtClean="0"/>
              <a:t>04/10/2024</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16152670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32DEA8-7B19-4A37-9E84-070642C8D29B}" type="datetimeFigureOut">
              <a:rPr lang="id-ID" smtClean="0"/>
              <a:t>04/10/2024</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3819013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32DEA8-7B19-4A37-9E84-070642C8D29B}" type="datetimeFigureOut">
              <a:rPr lang="id-ID" smtClean="0"/>
              <a:t>04/10/2024</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8A6C6D42-3152-43FD-8E84-B2CB665B900F}" type="slidenum">
              <a:rPr lang="id-ID" smtClean="0"/>
              <a:t>‹#›</a:t>
            </a:fld>
            <a:endParaRPr lang="id-ID"/>
          </a:p>
        </p:txBody>
      </p:sp>
    </p:spTree>
    <p:extLst>
      <p:ext uri="{BB962C8B-B14F-4D97-AF65-F5344CB8AC3E}">
        <p14:creationId xmlns:p14="http://schemas.microsoft.com/office/powerpoint/2010/main" val="531965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theme" Target="../theme/theme3.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32DEA8-7B19-4A37-9E84-070642C8D29B}" type="datetimeFigureOut">
              <a:rPr lang="id-ID" smtClean="0"/>
              <a:t>04/10/2024</a:t>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6C6D42-3152-43FD-8E84-B2CB665B900F}" type="slidenum">
              <a:rPr lang="id-ID" smtClean="0"/>
              <a:t>‹#›</a:t>
            </a:fld>
            <a:endParaRPr lang="id-ID"/>
          </a:p>
        </p:txBody>
      </p:sp>
    </p:spTree>
    <p:extLst>
      <p:ext uri="{BB962C8B-B14F-4D97-AF65-F5344CB8AC3E}">
        <p14:creationId xmlns:p14="http://schemas.microsoft.com/office/powerpoint/2010/main" val="3377753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A974489-3557-4560-950B-8649B5D7E0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002AB8-4774-483B-8F28-180FDF3F9E7C}" type="slidenum">
              <a:rPr lang="en-ID" smtClean="0"/>
              <a:t>‹#›</a:t>
            </a:fld>
            <a:endParaRPr lang="en-ID"/>
          </a:p>
        </p:txBody>
      </p:sp>
    </p:spTree>
    <p:extLst>
      <p:ext uri="{BB962C8B-B14F-4D97-AF65-F5344CB8AC3E}">
        <p14:creationId xmlns:p14="http://schemas.microsoft.com/office/powerpoint/2010/main" val="3277411423"/>
      </p:ext>
    </p:extLst>
  </p:cSld>
  <p:clrMap bg1="lt1" tx1="dk1" bg2="lt2" tx2="dk2" accent1="accent1" accent2="accent2" accent3="accent3" accent4="accent4" accent5="accent5" accent6="accent6" hlink="hlink" folHlink="folHlink"/>
  <p:sldLayoutIdLst>
    <p:sldLayoutId id="2147483662"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Group 1"/>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7">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2760" y="6391656"/>
            <a:ext cx="990599" cy="304799"/>
          </a:xfrm>
          <a:prstGeom prst="rect">
            <a:avLst/>
          </a:prstGeom>
        </p:spPr>
        <p:txBody>
          <a:bodyPr vert="horz" lIns="91440" tIns="45720" rIns="91440" bIns="45720" rtlCol="0" anchor="ctr" anchorCtr="0"/>
          <a:lstStyle>
            <a:lvl1pPr algn="r">
              <a:defRPr sz="1000" b="1" i="0">
                <a:solidFill>
                  <a:schemeClr val="accent1"/>
                </a:solidFill>
              </a:defRPr>
            </a:lvl1pPr>
          </a:lstStyle>
          <a:p>
            <a:fld id="{45468EB0-CD42-4800-9F34-19E6C6BBF0F5}" type="datetime1">
              <a:rPr lang="en-US" smtClean="0"/>
              <a:t>10/4/2024</a:t>
            </a:fld>
            <a:endParaRPr lang="en-US"/>
          </a:p>
        </p:txBody>
      </p:sp>
      <p:sp>
        <p:nvSpPr>
          <p:cNvPr id="5" name="Footer Placeholder 4"/>
          <p:cNvSpPr>
            <a:spLocks noGrp="1"/>
          </p:cNvSpPr>
          <p:nvPr>
            <p:ph type="ftr" sz="quarter" idx="3"/>
          </p:nvPr>
        </p:nvSpPr>
        <p:spPr>
          <a:xfrm>
            <a:off x="557784" y="6391656"/>
            <a:ext cx="3867912" cy="310896"/>
          </a:xfrm>
          <a:prstGeom prst="rect">
            <a:avLst/>
          </a:prstGeom>
        </p:spPr>
        <p:txBody>
          <a:bodyPr vert="horz" lIns="91440" tIns="45720" rIns="91440" bIns="45720" rtlCol="0" anchor="ctr" anchorCtr="0"/>
          <a:lstStyle>
            <a:lvl1pPr algn="l">
              <a:defRPr sz="1000" b="1" i="0">
                <a:solidFill>
                  <a:schemeClr val="accent1"/>
                </a:solidFill>
              </a:defRPr>
            </a:lvl1pPr>
          </a:lstStyle>
          <a:p>
            <a:endParaRPr lang="en-US"/>
          </a:p>
        </p:txBody>
      </p:sp>
      <p:sp>
        <p:nvSpPr>
          <p:cNvPr id="29" name="Rectangle 2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97358230-043B-4B0C-94A1-2C00C732E7D0}" type="slidenum">
              <a:rPr lang="en-US" smtClean="0"/>
              <a:t>‹#›</a:t>
            </a:fld>
            <a:endParaRPr lang="en-US"/>
          </a:p>
        </p:txBody>
      </p:sp>
    </p:spTree>
    <p:extLst>
      <p:ext uri="{BB962C8B-B14F-4D97-AF65-F5344CB8AC3E}">
        <p14:creationId xmlns:p14="http://schemas.microsoft.com/office/powerpoint/2010/main" val="223435303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hyperlink" Target="https://cran.r-project.org/bin/windows/base/"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hyperlink" Target="https://posit.co/download/rstudio-desktop/"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cran.r-project.org/doc/contrib/Rossiter-RIntro-ITC.pdf" TargetMode="External"/><Relationship Id="rId3" Type="http://schemas.openxmlformats.org/officeDocument/2006/relationships/image" Target="../media/image3.jpg"/><Relationship Id="rId7" Type="http://schemas.openxmlformats.org/officeDocument/2006/relationships/hyperlink" Target="http://cran.r-project.org/doc/contrib/Owen-TheRGuide.pdf"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www.urfie.net/" TargetMode="External"/><Relationship Id="rId5" Type="http://schemas.openxmlformats.org/officeDocument/2006/relationships/hyperlink" Target="http://cran.r-project.org/doc/contrib/usingR.pdf" TargetMode="External"/><Relationship Id="rId4" Type="http://schemas.openxmlformats.org/officeDocument/2006/relationships/hyperlink" Target="http://cran.r-project.org/doc/contrib/Kuhnert+Venables-R_Course_Notes.zip" TargetMode="External"/><Relationship Id="rId9" Type="http://schemas.openxmlformats.org/officeDocument/2006/relationships/hyperlink" Target="http://cran.r-project.org/doc/manuals/R-intro.pdf"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www.rni.helsinki.fi/~pek/s-tools/lm-more.r" TargetMode="External"/><Relationship Id="rId3" Type="http://schemas.openxmlformats.org/officeDocument/2006/relationships/image" Target="../media/image3.jpg"/><Relationship Id="rId7" Type="http://schemas.openxmlformats.org/officeDocument/2006/relationships/hyperlink" Target="http://www.stat.wisc.edu/~deepayan/SIBS2005/slides/language-overview-4.pdf" TargetMode="External"/><Relationship Id="rId12" Type="http://schemas.openxmlformats.org/officeDocument/2006/relationships/hyperlink" Target="http://cran.r-project.org/doc/contrib/Short-refcard.pd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casoilresource.lawr.ucdavis.edu/drupal/node/100" TargetMode="External"/><Relationship Id="rId11" Type="http://schemas.openxmlformats.org/officeDocument/2006/relationships/hyperlink" Target="http://cran.r-project.org/doc/manuals/R-data.html" TargetMode="External"/><Relationship Id="rId5" Type="http://schemas.openxmlformats.org/officeDocument/2006/relationships/hyperlink" Target="http://ecology.msu.montana.edu/labdsv/R/labs/" TargetMode="External"/><Relationship Id="rId10" Type="http://schemas.openxmlformats.org/officeDocument/2006/relationships/hyperlink" Target="http://cran.r-project.org/doc/manuals/R-intro.pdf" TargetMode="External"/><Relationship Id="rId4" Type="http://schemas.openxmlformats.org/officeDocument/2006/relationships/hyperlink" Target="http://casoilresource.lawr.ucdavis.edu/drupal/node/www.fort.usgs.gov/BRDScience/LearnR.htm" TargetMode="External"/><Relationship Id="rId9" Type="http://schemas.openxmlformats.org/officeDocument/2006/relationships/hyperlink" Target="http://wiki.r-project.org/rwiki/doku.php"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4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4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png"/><Relationship Id="rId1" Type="http://schemas.openxmlformats.org/officeDocument/2006/relationships/slideLayout" Target="../slideLayouts/slideLayout19.xml"/><Relationship Id="rId4" Type="http://schemas.openxmlformats.org/officeDocument/2006/relationships/image" Target="../media/image29.png"/></Relationships>
</file>

<file path=ppt/slides/_rels/slide4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9.xml"/><Relationship Id="rId6" Type="http://schemas.openxmlformats.org/officeDocument/2006/relationships/image" Target="../media/image34.gif"/><Relationship Id="rId5" Type="http://schemas.openxmlformats.org/officeDocument/2006/relationships/image" Target="../media/image33.png"/><Relationship Id="rId4" Type="http://schemas.openxmlformats.org/officeDocument/2006/relationships/image" Target="../media/image32.png"/></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0.png"/><Relationship Id="rId1" Type="http://schemas.openxmlformats.org/officeDocument/2006/relationships/slideLayout" Target="../slideLayouts/slideLayout19.xml"/><Relationship Id="rId5" Type="http://schemas.openxmlformats.org/officeDocument/2006/relationships/image" Target="../media/image37.png"/><Relationship Id="rId4" Type="http://schemas.openxmlformats.org/officeDocument/2006/relationships/image" Target="../media/image36.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9.xml"/><Relationship Id="rId5" Type="http://schemas.openxmlformats.org/officeDocument/2006/relationships/image" Target="../media/image41.png"/><Relationship Id="rId4" Type="http://schemas.openxmlformats.org/officeDocument/2006/relationships/image" Target="../media/image40.png"/></Relationships>
</file>

<file path=ppt/slides/_rels/slide5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0.png"/><Relationship Id="rId1" Type="http://schemas.openxmlformats.org/officeDocument/2006/relationships/slideLayout" Target="../slideLayouts/slideLayout19.xml"/><Relationship Id="rId4" Type="http://schemas.openxmlformats.org/officeDocument/2006/relationships/image" Target="../media/image811.png"/></Relationships>
</file>

<file path=ppt/slides/_rels/slide5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5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30.png"/><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9.xml"/></Relationships>
</file>

<file path=ppt/slides/_rels/slide62.xml.rels><?xml version="1.0" encoding="UTF-8" standalone="yes"?>
<Relationships xmlns="http://schemas.openxmlformats.org/package/2006/relationships"><Relationship Id="rId2" Type="http://schemas.openxmlformats.org/officeDocument/2006/relationships/image" Target="../media/image870.png"/><Relationship Id="rId1" Type="http://schemas.openxmlformats.org/officeDocument/2006/relationships/slideLayout" Target="../slideLayouts/slideLayout19.xml"/></Relationships>
</file>

<file path=ppt/slides/_rels/slide63.xml.rels><?xml version="1.0" encoding="UTF-8" standalone="yes"?>
<Relationships xmlns="http://schemas.openxmlformats.org/package/2006/relationships"><Relationship Id="rId2" Type="http://schemas.openxmlformats.org/officeDocument/2006/relationships/image" Target="../media/image880.png"/><Relationship Id="rId1" Type="http://schemas.openxmlformats.org/officeDocument/2006/relationships/slideLayout" Target="../slideLayouts/slideLayout19.xml"/></Relationships>
</file>

<file path=ppt/slides/_rels/slide6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570.png"/><Relationship Id="rId1" Type="http://schemas.openxmlformats.org/officeDocument/2006/relationships/slideLayout" Target="../slideLayouts/slideLayout19.xml"/><Relationship Id="rId5" Type="http://schemas.openxmlformats.org/officeDocument/2006/relationships/image" Target="../media/image50.png"/><Relationship Id="rId4" Type="http://schemas.openxmlformats.org/officeDocument/2006/relationships/image" Target="../media/image49.png"/></Relationships>
</file>

<file path=ppt/slides/_rels/slide6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10.png"/><Relationship Id="rId1" Type="http://schemas.openxmlformats.org/officeDocument/2006/relationships/slideLayout" Target="../slideLayouts/slideLayout19.xml"/><Relationship Id="rId5" Type="http://schemas.openxmlformats.org/officeDocument/2006/relationships/image" Target="../media/image50.png"/><Relationship Id="rId4" Type="http://schemas.openxmlformats.org/officeDocument/2006/relationships/image" Target="../media/image49.png"/></Relationships>
</file>

<file path=ppt/slides/_rels/slide66.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19.xml"/></Relationships>
</file>

<file path=ppt/slides/_rels/slide6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130.png"/><Relationship Id="rId1" Type="http://schemas.openxmlformats.org/officeDocument/2006/relationships/slideLayout" Target="../slideLayouts/slideLayout19.xml"/></Relationships>
</file>

<file path=ppt/slides/_rels/slide68.xml.rels><?xml version="1.0" encoding="UTF-8" standalone="yes"?>
<Relationships xmlns="http://schemas.openxmlformats.org/package/2006/relationships"><Relationship Id="rId2" Type="http://schemas.openxmlformats.org/officeDocument/2006/relationships/image" Target="../media/image150.png"/><Relationship Id="rId1" Type="http://schemas.openxmlformats.org/officeDocument/2006/relationships/slideLayout" Target="../slideLayouts/slideLayout19.xml"/></Relationships>
</file>

<file path=ppt/slides/_rels/slide6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160.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9.xml"/></Relationships>
</file>

<file path=ppt/slides/_rels/slide7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210.png"/><Relationship Id="rId1" Type="http://schemas.openxmlformats.org/officeDocument/2006/relationships/slideLayout" Target="../slideLayouts/slideLayout19.xml"/></Relationships>
</file>

<file path=ppt/slides/_rels/slide72.xml.rels><?xml version="1.0" encoding="UTF-8" standalone="yes"?>
<Relationships xmlns="http://schemas.openxmlformats.org/package/2006/relationships"><Relationship Id="rId2" Type="http://schemas.openxmlformats.org/officeDocument/2006/relationships/image" Target="../media/image211.png"/><Relationship Id="rId1" Type="http://schemas.openxmlformats.org/officeDocument/2006/relationships/slideLayout" Target="../slideLayouts/slideLayout19.xml"/></Relationships>
</file>

<file path=ppt/slides/_rels/slide7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9.xml"/></Relationships>
</file>

<file path=ppt/slides/_rels/slide7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9.xml"/></Relationships>
</file>

<file path=ppt/slides/_rels/slide7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9.xml"/></Relationships>
</file>

<file path=ppt/slides/_rels/slide76.xml.rels><?xml version="1.0" encoding="UTF-8" standalone="yes"?>
<Relationships xmlns="http://schemas.openxmlformats.org/package/2006/relationships"><Relationship Id="rId2" Type="http://schemas.openxmlformats.org/officeDocument/2006/relationships/image" Target="../media/image260.png"/><Relationship Id="rId1" Type="http://schemas.openxmlformats.org/officeDocument/2006/relationships/slideLayout" Target="../slideLayouts/slideLayout19.xml"/></Relationships>
</file>

<file path=ppt/slides/_rels/slide77.xml.rels><?xml version="1.0" encoding="UTF-8" standalone="yes"?>
<Relationships xmlns="http://schemas.openxmlformats.org/package/2006/relationships"><Relationship Id="rId2" Type="http://schemas.openxmlformats.org/officeDocument/2006/relationships/image" Target="../media/image280.png"/><Relationship Id="rId1" Type="http://schemas.openxmlformats.org/officeDocument/2006/relationships/slideLayout" Target="../slideLayouts/slideLayout19.xml"/></Relationships>
</file>

<file path=ppt/slides/_rels/slide78.xml.rels><?xml version="1.0" encoding="UTF-8" standalone="yes"?>
<Relationships xmlns="http://schemas.openxmlformats.org/package/2006/relationships"><Relationship Id="rId2" Type="http://schemas.openxmlformats.org/officeDocument/2006/relationships/image" Target="../media/image290.png"/><Relationship Id="rId1" Type="http://schemas.openxmlformats.org/officeDocument/2006/relationships/slideLayout" Target="../slideLayouts/slideLayout19.xml"/></Relationships>
</file>

<file path=ppt/slides/_rels/slide7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80.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image" Target="../media/image54.png"/><Relationship Id="rId1" Type="http://schemas.openxmlformats.org/officeDocument/2006/relationships/slideLayout" Target="../slideLayouts/slideLayout19.xml"/></Relationships>
</file>

<file path=ppt/slides/_rels/slide81.xml.rels><?xml version="1.0" encoding="UTF-8" standalone="yes"?>
<Relationships xmlns="http://schemas.openxmlformats.org/package/2006/relationships"><Relationship Id="rId3" Type="http://schemas.openxmlformats.org/officeDocument/2006/relationships/image" Target="../media/image610.png"/><Relationship Id="rId2" Type="http://schemas.openxmlformats.org/officeDocument/2006/relationships/image" Target="../media/image510.png"/><Relationship Id="rId1" Type="http://schemas.openxmlformats.org/officeDocument/2006/relationships/slideLayout" Target="../slideLayouts/slideLayout19.xml"/></Relationships>
</file>

<file path=ppt/slides/_rels/slide82.xml.rels><?xml version="1.0" encoding="UTF-8" standalone="yes"?>
<Relationships xmlns="http://schemas.openxmlformats.org/package/2006/relationships"><Relationship Id="rId3" Type="http://schemas.openxmlformats.org/officeDocument/2006/relationships/image" Target="../media/image810.png"/><Relationship Id="rId2" Type="http://schemas.openxmlformats.org/officeDocument/2006/relationships/image" Target="../media/image710.png"/><Relationship Id="rId1" Type="http://schemas.openxmlformats.org/officeDocument/2006/relationships/slideLayout" Target="../slideLayouts/slideLayout19.xml"/></Relationships>
</file>

<file path=ppt/slides/_rels/slide83.xml.rels><?xml version="1.0" encoding="UTF-8" standalone="yes"?>
<Relationships xmlns="http://schemas.openxmlformats.org/package/2006/relationships"><Relationship Id="rId3" Type="http://schemas.openxmlformats.org/officeDocument/2006/relationships/image" Target="../media/image930.png"/><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8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30.png"/><Relationship Id="rId1" Type="http://schemas.openxmlformats.org/officeDocument/2006/relationships/slideLayout" Target="../slideLayouts/slideLayout19.xml"/><Relationship Id="rId4" Type="http://schemas.openxmlformats.org/officeDocument/2006/relationships/image" Target="../media/image61.png"/></Relationships>
</file>

<file path=ppt/slides/_rels/slide85.xml.rels><?xml version="1.0" encoding="UTF-8" standalone="yes"?>
<Relationships xmlns="http://schemas.openxmlformats.org/package/2006/relationships"><Relationship Id="rId3" Type="http://schemas.openxmlformats.org/officeDocument/2006/relationships/image" Target="../media/image790.png"/><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8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19.xml"/><Relationship Id="rId4" Type="http://schemas.openxmlformats.org/officeDocument/2006/relationships/image" Target="../media/image30.png"/></Relationships>
</file>

<file path=ppt/slides/_rels/slide87.xml.rels><?xml version="1.0" encoding="UTF-8" standalone="yes"?>
<Relationships xmlns="http://schemas.openxmlformats.org/package/2006/relationships"><Relationship Id="rId3" Type="http://schemas.openxmlformats.org/officeDocument/2006/relationships/image" Target="../media/image820.png"/><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8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19.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30.png"/></Relationships>
</file>

<file path=ppt/slides/_rels/slide89.xml.rels><?xml version="1.0" encoding="UTF-8" standalone="yes"?>
<Relationships xmlns="http://schemas.openxmlformats.org/package/2006/relationships"><Relationship Id="rId2" Type="http://schemas.openxmlformats.org/officeDocument/2006/relationships/image" Target="../media/image6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3292B94-C79A-4EC6-B2E4-E753C316057D}"/>
              </a:ext>
            </a:extLst>
          </p:cNvPr>
          <p:cNvSpPr/>
          <p:nvPr/>
        </p:nvSpPr>
        <p:spPr>
          <a:xfrm>
            <a:off x="280982" y="3929743"/>
            <a:ext cx="11911018" cy="1013708"/>
          </a:xfrm>
          <a:prstGeom prst="rect">
            <a:avLst/>
          </a:prstGeom>
          <a:solidFill>
            <a:srgbClr val="0C3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dirty="0">
              <a:ln>
                <a:noFill/>
              </a:ln>
              <a:solidFill>
                <a:srgbClr val="4472C4">
                  <a:lumMod val="50000"/>
                </a:srgbClr>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60A01A25-7499-46CB-A14B-68340A1CACC4}"/>
              </a:ext>
            </a:extLst>
          </p:cNvPr>
          <p:cNvSpPr/>
          <p:nvPr/>
        </p:nvSpPr>
        <p:spPr>
          <a:xfrm>
            <a:off x="1" y="3929980"/>
            <a:ext cx="280981" cy="10137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TextBox 14">
            <a:extLst>
              <a:ext uri="{FF2B5EF4-FFF2-40B4-BE49-F238E27FC236}">
                <a16:creationId xmlns:a16="http://schemas.microsoft.com/office/drawing/2014/main" id="{B26AD5D2-A556-4D2D-9544-E89183058C97}"/>
              </a:ext>
            </a:extLst>
          </p:cNvPr>
          <p:cNvSpPr txBox="1"/>
          <p:nvPr/>
        </p:nvSpPr>
        <p:spPr>
          <a:xfrm>
            <a:off x="1238809" y="860253"/>
            <a:ext cx="7035614" cy="646331"/>
          </a:xfrm>
          <a:prstGeom prst="rect">
            <a:avLst/>
          </a:prstGeom>
          <a:noFill/>
        </p:spPr>
        <p:txBody>
          <a:bodyPr wrap="square" rtlCol="0">
            <a:spAutoFit/>
          </a:bodyPr>
          <a:lstStyle/>
          <a:p>
            <a:pPr lvl="0">
              <a:defRPr/>
            </a:pPr>
            <a:r>
              <a:rPr lang="en-ID" dirty="0">
                <a:solidFill>
                  <a:srgbClr val="E7E6E6">
                    <a:lumMod val="50000"/>
                  </a:srgbClr>
                </a:solidFill>
                <a:latin typeface="Helvetica" panose="020B0604020202020204" pitchFamily="34" charset="0"/>
                <a:cs typeface="Helvetica" panose="020B0604020202020204" pitchFamily="34" charset="0"/>
              </a:rPr>
              <a:t>Workshop Utilization of Satellite and Gridded Socioeconomic Data</a:t>
            </a:r>
          </a:p>
          <a:p>
            <a:pPr lvl="0">
              <a:defRPr/>
            </a:pPr>
            <a:r>
              <a:rPr lang="en-ID" dirty="0">
                <a:solidFill>
                  <a:srgbClr val="E7E6E6">
                    <a:lumMod val="50000"/>
                  </a:srgbClr>
                </a:solidFill>
                <a:latin typeface="Helvetica" panose="020B0604020202020204" pitchFamily="34" charset="0"/>
                <a:cs typeface="Helvetica" panose="020B0604020202020204" pitchFamily="34" charset="0"/>
              </a:rPr>
              <a:t>BK Sparse FEB UGM</a:t>
            </a:r>
          </a:p>
        </p:txBody>
      </p:sp>
      <p:sp>
        <p:nvSpPr>
          <p:cNvPr id="16" name="TextBox 15">
            <a:extLst>
              <a:ext uri="{FF2B5EF4-FFF2-40B4-BE49-F238E27FC236}">
                <a16:creationId xmlns:a16="http://schemas.microsoft.com/office/drawing/2014/main" id="{868D9933-6701-42B0-88C8-8EEFA7034BB5}"/>
              </a:ext>
            </a:extLst>
          </p:cNvPr>
          <p:cNvSpPr txBox="1"/>
          <p:nvPr/>
        </p:nvSpPr>
        <p:spPr>
          <a:xfrm>
            <a:off x="1247774" y="1702831"/>
            <a:ext cx="7107722" cy="1077218"/>
          </a:xfrm>
          <a:prstGeom prst="rect">
            <a:avLst/>
          </a:prstGeom>
          <a:noFill/>
        </p:spPr>
        <p:txBody>
          <a:bodyPr wrap="square" rtlCol="0">
            <a:spAutoFit/>
          </a:bodyPr>
          <a:lstStyle/>
          <a:p>
            <a:pPr lvl="0"/>
            <a:r>
              <a:rPr lang="en-US" sz="3200" dirty="0">
                <a:latin typeface="Century" panose="02040604050505020304" pitchFamily="18" charset="0"/>
              </a:rPr>
              <a:t>Introduction to R and </a:t>
            </a:r>
            <a:br>
              <a:rPr lang="en-US" sz="3200" dirty="0">
                <a:latin typeface="Century" panose="02040604050505020304" pitchFamily="18" charset="0"/>
              </a:rPr>
            </a:br>
            <a:r>
              <a:rPr lang="en-US" sz="3200" dirty="0">
                <a:latin typeface="Century" panose="02040604050505020304" pitchFamily="18" charset="0"/>
              </a:rPr>
              <a:t>Its Application on Spatial Analysis</a:t>
            </a:r>
            <a:endParaRPr lang="en-ID" sz="2800" dirty="0">
              <a:solidFill>
                <a:srgbClr val="4472C4">
                  <a:lumMod val="50000"/>
                </a:srgbClr>
              </a:solidFill>
              <a:latin typeface="Century" panose="02040604050505020304" pitchFamily="18" charset="0"/>
              <a:cs typeface="Helvetica" panose="020B0604020202020204" pitchFamily="34" charset="0"/>
            </a:endParaRPr>
          </a:p>
        </p:txBody>
      </p:sp>
      <p:sp>
        <p:nvSpPr>
          <p:cNvPr id="17" name="Rectangle 16">
            <a:extLst>
              <a:ext uri="{FF2B5EF4-FFF2-40B4-BE49-F238E27FC236}">
                <a16:creationId xmlns:a16="http://schemas.microsoft.com/office/drawing/2014/main" id="{A0540A98-1C00-49A0-859C-96DC7BB1548C}"/>
              </a:ext>
            </a:extLst>
          </p:cNvPr>
          <p:cNvSpPr/>
          <p:nvPr/>
        </p:nvSpPr>
        <p:spPr>
          <a:xfrm>
            <a:off x="1343025" y="1485900"/>
            <a:ext cx="428625" cy="6667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08D4C413-D812-44FC-88B2-3D196036117A}"/>
              </a:ext>
            </a:extLst>
          </p:cNvPr>
          <p:cNvSpPr txBox="1"/>
          <p:nvPr/>
        </p:nvSpPr>
        <p:spPr>
          <a:xfrm>
            <a:off x="1247774" y="4205764"/>
            <a:ext cx="48387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D" sz="2400"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rPr>
              <a:t>Gigih Fitrianto</a:t>
            </a:r>
          </a:p>
        </p:txBody>
      </p:sp>
    </p:spTree>
    <p:extLst>
      <p:ext uri="{BB962C8B-B14F-4D97-AF65-F5344CB8AC3E}">
        <p14:creationId xmlns:p14="http://schemas.microsoft.com/office/powerpoint/2010/main" val="1761567879"/>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p:wip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4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ecel="36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000" fill="hold"/>
                                            <p:tgtEl>
                                              <p:spTgt spid="17"/>
                                            </p:tgtEl>
                                            <p:attrNameLst>
                                              <p:attrName>ppt_x</p:attrName>
                                            </p:attrNameLst>
                                          </p:cBhvr>
                                          <p:tavLst>
                                            <p:tav tm="0">
                                              <p:val>
                                                <p:strVal val="0-#ppt_w/2"/>
                                              </p:val>
                                            </p:tav>
                                            <p:tav tm="100000">
                                              <p:val>
                                                <p:strVal val="#ppt_x"/>
                                              </p:val>
                                            </p:tav>
                                          </p:tavLst>
                                        </p:anim>
                                        <p:anim calcmode="lin" valueType="num">
                                          <p:cBhvr additive="base">
                                            <p:cTn id="12" dur="10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accel="28000" fill="hold" grpId="0" nodeType="withEffect" p14:presetBounceEnd="10000">
                                      <p:stCondLst>
                                        <p:cond delay="1000"/>
                                      </p:stCondLst>
                                      <p:childTnLst>
                                        <p:set>
                                          <p:cBhvr>
                                            <p:cTn id="14" dur="1" fill="hold">
                                              <p:stCondLst>
                                                <p:cond delay="0"/>
                                              </p:stCondLst>
                                            </p:cTn>
                                            <p:tgtEl>
                                              <p:spTgt spid="16"/>
                                            </p:tgtEl>
                                            <p:attrNameLst>
                                              <p:attrName>style.visibility</p:attrName>
                                            </p:attrNameLst>
                                          </p:cBhvr>
                                          <p:to>
                                            <p:strVal val="visible"/>
                                          </p:to>
                                        </p:set>
                                        <p:anim calcmode="lin" valueType="num" p14:bounceEnd="10000">
                                          <p:cBhvr additive="base">
                                            <p:cTn id="15" dur="300" fill="hold"/>
                                            <p:tgtEl>
                                              <p:spTgt spid="16"/>
                                            </p:tgtEl>
                                            <p:attrNameLst>
                                              <p:attrName>ppt_x</p:attrName>
                                            </p:attrNameLst>
                                          </p:cBhvr>
                                          <p:tavLst>
                                            <p:tav tm="0">
                                              <p:val>
                                                <p:strVal val="0-#ppt_w/2"/>
                                              </p:val>
                                            </p:tav>
                                            <p:tav tm="100000">
                                              <p:val>
                                                <p:strVal val="#ppt_x"/>
                                              </p:val>
                                            </p:tav>
                                          </p:tavLst>
                                        </p:anim>
                                        <p:anim calcmode="lin" valueType="num" p14:bounceEnd="10000">
                                          <p:cBhvr additive="base">
                                            <p:cTn id="16" dur="3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2" accel="56000" fill="hold" grpId="0" nodeType="withEffect" p14:presetBounceEnd="6000">
                                      <p:stCondLst>
                                        <p:cond delay="1000"/>
                                      </p:stCondLst>
                                      <p:childTnLst>
                                        <p:set>
                                          <p:cBhvr>
                                            <p:cTn id="18" dur="1" fill="hold">
                                              <p:stCondLst>
                                                <p:cond delay="0"/>
                                              </p:stCondLst>
                                            </p:cTn>
                                            <p:tgtEl>
                                              <p:spTgt spid="19"/>
                                            </p:tgtEl>
                                            <p:attrNameLst>
                                              <p:attrName>style.visibility</p:attrName>
                                            </p:attrNameLst>
                                          </p:cBhvr>
                                          <p:to>
                                            <p:strVal val="visible"/>
                                          </p:to>
                                        </p:set>
                                        <p:anim calcmode="lin" valueType="num" p14:bounceEnd="6000">
                                          <p:cBhvr additive="base">
                                            <p:cTn id="19" dur="500" fill="hold"/>
                                            <p:tgtEl>
                                              <p:spTgt spid="19"/>
                                            </p:tgtEl>
                                            <p:attrNameLst>
                                              <p:attrName>ppt_x</p:attrName>
                                            </p:attrNameLst>
                                          </p:cBhvr>
                                          <p:tavLst>
                                            <p:tav tm="0">
                                              <p:val>
                                                <p:strVal val="1+#ppt_w/2"/>
                                              </p:val>
                                            </p:tav>
                                            <p:tav tm="100000">
                                              <p:val>
                                                <p:strVal val="#ppt_x"/>
                                              </p:val>
                                            </p:tav>
                                          </p:tavLst>
                                        </p:anim>
                                        <p:anim calcmode="lin" valueType="num" p14:bounceEnd="6000">
                                          <p:cBhvr additive="base">
                                            <p:cTn id="20" dur="500" fill="hold"/>
                                            <p:tgtEl>
                                              <p:spTgt spid="19"/>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2" presetClass="entr" presetSubtype="8" decel="2000" fill="hold" grpId="0"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500" fill="hold"/>
                                            <p:tgtEl>
                                              <p:spTgt spid="20"/>
                                            </p:tgtEl>
                                            <p:attrNameLst>
                                              <p:attrName>ppt_x</p:attrName>
                                            </p:attrNameLst>
                                          </p:cBhvr>
                                          <p:tavLst>
                                            <p:tav tm="0">
                                              <p:val>
                                                <p:strVal val="0-#ppt_w/2"/>
                                              </p:val>
                                            </p:tav>
                                            <p:tav tm="100000">
                                              <p:val>
                                                <p:strVal val="#ppt_x"/>
                                              </p:val>
                                            </p:tav>
                                          </p:tavLst>
                                        </p:anim>
                                        <p:anim calcmode="lin" valueType="num">
                                          <p:cBhvr additive="base">
                                            <p:cTn id="25"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5" grpId="0"/>
          <p:bldP spid="16" grpId="0"/>
          <p:bldP spid="17"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4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ecel="36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000" fill="hold"/>
                                            <p:tgtEl>
                                              <p:spTgt spid="17"/>
                                            </p:tgtEl>
                                            <p:attrNameLst>
                                              <p:attrName>ppt_x</p:attrName>
                                            </p:attrNameLst>
                                          </p:cBhvr>
                                          <p:tavLst>
                                            <p:tav tm="0">
                                              <p:val>
                                                <p:strVal val="0-#ppt_w/2"/>
                                              </p:val>
                                            </p:tav>
                                            <p:tav tm="100000">
                                              <p:val>
                                                <p:strVal val="#ppt_x"/>
                                              </p:val>
                                            </p:tav>
                                          </p:tavLst>
                                        </p:anim>
                                        <p:anim calcmode="lin" valueType="num">
                                          <p:cBhvr additive="base">
                                            <p:cTn id="12" dur="10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accel="28000" fill="hold" grpId="0" nodeType="withEffect">
                                      <p:stCondLst>
                                        <p:cond delay="10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300" fill="hold"/>
                                            <p:tgtEl>
                                              <p:spTgt spid="16"/>
                                            </p:tgtEl>
                                            <p:attrNameLst>
                                              <p:attrName>ppt_x</p:attrName>
                                            </p:attrNameLst>
                                          </p:cBhvr>
                                          <p:tavLst>
                                            <p:tav tm="0">
                                              <p:val>
                                                <p:strVal val="0-#ppt_w/2"/>
                                              </p:val>
                                            </p:tav>
                                            <p:tav tm="100000">
                                              <p:val>
                                                <p:strVal val="#ppt_x"/>
                                              </p:val>
                                            </p:tav>
                                          </p:tavLst>
                                        </p:anim>
                                        <p:anim calcmode="lin" valueType="num">
                                          <p:cBhvr additive="base">
                                            <p:cTn id="16" dur="3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2" accel="56000" fill="hold" grpId="0" nodeType="withEffect">
                                      <p:stCondLst>
                                        <p:cond delay="100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1+#ppt_w/2"/>
                                              </p:val>
                                            </p:tav>
                                            <p:tav tm="100000">
                                              <p:val>
                                                <p:strVal val="#ppt_x"/>
                                              </p:val>
                                            </p:tav>
                                          </p:tavLst>
                                        </p:anim>
                                        <p:anim calcmode="lin" valueType="num">
                                          <p:cBhvr additive="base">
                                            <p:cTn id="20" dur="500" fill="hold"/>
                                            <p:tgtEl>
                                              <p:spTgt spid="19"/>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2" presetClass="entr" presetSubtype="8" decel="2000" fill="hold" grpId="0"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500" fill="hold"/>
                                            <p:tgtEl>
                                              <p:spTgt spid="20"/>
                                            </p:tgtEl>
                                            <p:attrNameLst>
                                              <p:attrName>ppt_x</p:attrName>
                                            </p:attrNameLst>
                                          </p:cBhvr>
                                          <p:tavLst>
                                            <p:tav tm="0">
                                              <p:val>
                                                <p:strVal val="0-#ppt_w/2"/>
                                              </p:val>
                                            </p:tav>
                                            <p:tav tm="100000">
                                              <p:val>
                                                <p:strVal val="#ppt_x"/>
                                              </p:val>
                                            </p:tav>
                                          </p:tavLst>
                                        </p:anim>
                                        <p:anim calcmode="lin" valueType="num">
                                          <p:cBhvr additive="base">
                                            <p:cTn id="25"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5" grpId="0"/>
          <p:bldP spid="16" grpId="0"/>
          <p:bldP spid="17" grpId="0"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Introduction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2" y="1253330"/>
            <a:ext cx="10393897" cy="4968175"/>
          </a:xfrm>
        </p:spPr>
        <p:txBody>
          <a:bodyPr>
            <a:normAutofit/>
          </a:bodyPr>
          <a:lstStyle/>
          <a:p>
            <a:r>
              <a:rPr lang="en-GB" altLang="id-ID" sz="3600" dirty="0"/>
              <a:t>SAS</a:t>
            </a:r>
          </a:p>
          <a:p>
            <a:r>
              <a:rPr lang="en-GB" altLang="id-ID" sz="3600" dirty="0"/>
              <a:t>SPSS</a:t>
            </a:r>
          </a:p>
          <a:p>
            <a:r>
              <a:rPr lang="en-GB" altLang="id-ID" sz="3600" dirty="0" err="1"/>
              <a:t>Eviews</a:t>
            </a:r>
            <a:endParaRPr lang="en-GB" altLang="id-ID" sz="3600" dirty="0"/>
          </a:p>
          <a:p>
            <a:r>
              <a:rPr lang="en-GB" altLang="id-ID" sz="3600" dirty="0"/>
              <a:t>R</a:t>
            </a:r>
          </a:p>
          <a:p>
            <a:r>
              <a:rPr lang="en-GB" altLang="id-ID" sz="3600" dirty="0"/>
              <a:t>Python</a:t>
            </a:r>
          </a:p>
          <a:p>
            <a:r>
              <a:rPr lang="en-GB" altLang="id-ID" sz="3600" dirty="0"/>
              <a:t>MATLAB</a:t>
            </a:r>
          </a:p>
          <a:p>
            <a:r>
              <a:rPr lang="en-GB" altLang="id-ID" sz="3600" dirty="0" err="1"/>
              <a:t>GeoDa</a:t>
            </a:r>
            <a:r>
              <a:rPr lang="en-GB" altLang="id-ID" sz="3600" dirty="0"/>
              <a:t> (Specialized for Spatial Analysis)</a:t>
            </a:r>
          </a:p>
          <a:p>
            <a:r>
              <a:rPr lang="en-GB" altLang="id-ID" sz="3600" dirty="0"/>
              <a:t>…</a:t>
            </a:r>
          </a:p>
        </p:txBody>
      </p:sp>
    </p:spTree>
    <p:extLst>
      <p:ext uri="{BB962C8B-B14F-4D97-AF65-F5344CB8AC3E}">
        <p14:creationId xmlns:p14="http://schemas.microsoft.com/office/powerpoint/2010/main" val="3997887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4685614" cy="4968175"/>
          </a:xfrm>
        </p:spPr>
        <p:txBody>
          <a:bodyPr>
            <a:normAutofit/>
          </a:bodyPr>
          <a:lstStyle/>
          <a:p>
            <a:pPr>
              <a:lnSpc>
                <a:spcPct val="150000"/>
              </a:lnSpc>
            </a:pPr>
            <a:r>
              <a:rPr lang="en-US" sz="2000" b="1" dirty="0">
                <a:effectLst/>
                <a:latin typeface="Book Antiqua" panose="02040602050305030304" pitchFamily="18" charset="0"/>
                <a:ea typeface="Calibri" panose="020F0502020204030204" pitchFamily="34" charset="0"/>
                <a:cs typeface="Times New Roman" panose="02020603050405020304" pitchFamily="18" charset="0"/>
              </a:rPr>
              <a:t>Download R:</a:t>
            </a:r>
            <a:br>
              <a:rPr lang="en-US" sz="2000" b="1" dirty="0">
                <a:effectLst/>
                <a:latin typeface="Book Antiqua" panose="02040602050305030304" pitchFamily="18" charset="0"/>
                <a:ea typeface="Calibri" panose="020F0502020204030204" pitchFamily="34" charset="0"/>
                <a:cs typeface="Times New Roman" panose="02020603050405020304" pitchFamily="18" charset="0"/>
              </a:rPr>
            </a:br>
            <a:r>
              <a:rPr lang="en-US" sz="2000" dirty="0">
                <a:effectLst/>
                <a:latin typeface="Book Antiqua" panose="02040602050305030304" pitchFamily="18" charset="0"/>
                <a:ea typeface="Calibri" panose="020F0502020204030204" pitchFamily="34" charset="0"/>
                <a:cs typeface="Times New Roman" panose="02020603050405020304" pitchFamily="18" charset="0"/>
              </a:rPr>
              <a:t>Available on (Windows, Linux</a:t>
            </a:r>
            <a:r>
              <a:rPr lang="en-US" sz="2000" dirty="0">
                <a:latin typeface="Book Antiqua" panose="02040602050305030304" pitchFamily="18" charset="0"/>
                <a:ea typeface="Calibri" panose="020F0502020204030204" pitchFamily="34" charset="0"/>
                <a:cs typeface="Times New Roman" panose="02020603050405020304" pitchFamily="18" charset="0"/>
              </a:rPr>
              <a:t>, Mac)</a:t>
            </a:r>
            <a:br>
              <a:rPr lang="en-US" sz="2000" dirty="0">
                <a:effectLst/>
                <a:latin typeface="Book Antiqua" panose="02040602050305030304" pitchFamily="18" charset="0"/>
                <a:ea typeface="Calibri" panose="020F0502020204030204" pitchFamily="34" charset="0"/>
                <a:cs typeface="Times New Roman" panose="02020603050405020304" pitchFamily="18" charset="0"/>
              </a:rPr>
            </a:br>
            <a:r>
              <a:rPr lang="en-US" sz="2000" dirty="0">
                <a:effectLst/>
                <a:latin typeface="Book Antiqua" panose="02040602050305030304" pitchFamily="18" charset="0"/>
                <a:ea typeface="Calibri" panose="020F0502020204030204" pitchFamily="34" charset="0"/>
                <a:cs typeface="Times New Roman" panose="02020603050405020304" pitchFamily="18" charset="0"/>
                <a:hlinkClick r:id="rId4"/>
              </a:rPr>
              <a:t>https://cran.r-project.org/bin/windows/base/</a:t>
            </a:r>
            <a:r>
              <a:rPr lang="en-US" sz="2000" dirty="0">
                <a:effectLst/>
                <a:latin typeface="Book Antiqua" panose="02040602050305030304" pitchFamily="18" charset="0"/>
                <a:ea typeface="Calibri" panose="020F0502020204030204" pitchFamily="34" charset="0"/>
                <a:cs typeface="Times New Roman" panose="02020603050405020304" pitchFamily="18" charset="0"/>
              </a:rPr>
              <a:t> </a:t>
            </a:r>
          </a:p>
          <a:p>
            <a:pPr>
              <a:lnSpc>
                <a:spcPct val="150000"/>
              </a:lnSpc>
            </a:pPr>
            <a:r>
              <a:rPr lang="en-US" sz="2000" dirty="0">
                <a:latin typeface="Book Antiqua" panose="02040602050305030304" pitchFamily="18" charset="0"/>
                <a:ea typeface="Calibri" panose="020F0502020204030204" pitchFamily="34" charset="0"/>
                <a:cs typeface="Times New Roman" panose="02020603050405020304" pitchFamily="18" charset="0"/>
              </a:rPr>
              <a:t>Latest version: 4.4.0 </a:t>
            </a:r>
            <a:br>
              <a:rPr lang="en-US" sz="2000" dirty="0">
                <a:latin typeface="Book Antiqua" panose="02040602050305030304" pitchFamily="18" charset="0"/>
                <a:ea typeface="Calibri" panose="020F0502020204030204" pitchFamily="34" charset="0"/>
                <a:cs typeface="Times New Roman" panose="02020603050405020304" pitchFamily="18" charset="0"/>
              </a:rPr>
            </a:br>
            <a:r>
              <a:rPr lang="en-US" sz="2000" dirty="0">
                <a:latin typeface="Book Antiqua" panose="02040602050305030304" pitchFamily="18" charset="0"/>
                <a:ea typeface="Calibri" panose="020F0502020204030204" pitchFamily="34" charset="0"/>
                <a:cs typeface="Times New Roman" panose="02020603050405020304" pitchFamily="18" charset="0"/>
              </a:rPr>
              <a:t>You may also download the previous version.</a:t>
            </a:r>
            <a:br>
              <a:rPr lang="en-US" sz="2000" dirty="0">
                <a:effectLst/>
                <a:latin typeface="Book Antiqua" panose="02040602050305030304" pitchFamily="18" charset="0"/>
                <a:ea typeface="Calibri" panose="020F0502020204030204" pitchFamily="34" charset="0"/>
                <a:cs typeface="Times New Roman" panose="02020603050405020304" pitchFamily="18" charset="0"/>
              </a:rPr>
            </a:br>
            <a:endParaRPr lang="en-US" sz="2000" b="1" dirty="0">
              <a:effectLst/>
              <a:latin typeface="Book Antiqua" panose="02040602050305030304" pitchFamily="18"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D17A98B0-6EC0-A866-E1A2-2FB561E46D63}"/>
              </a:ext>
            </a:extLst>
          </p:cNvPr>
          <p:cNvPicPr>
            <a:picLocks noChangeAspect="1"/>
          </p:cNvPicPr>
          <p:nvPr/>
        </p:nvPicPr>
        <p:blipFill>
          <a:blip r:embed="rId5"/>
          <a:stretch>
            <a:fillRect/>
          </a:stretch>
        </p:blipFill>
        <p:spPr>
          <a:xfrm>
            <a:off x="6124631" y="1774960"/>
            <a:ext cx="5449060" cy="1305107"/>
          </a:xfrm>
          <a:prstGeom prst="rect">
            <a:avLst/>
          </a:prstGeom>
        </p:spPr>
      </p:pic>
      <p:pic>
        <p:nvPicPr>
          <p:cNvPr id="7" name="Picture 6">
            <a:extLst>
              <a:ext uri="{FF2B5EF4-FFF2-40B4-BE49-F238E27FC236}">
                <a16:creationId xmlns:a16="http://schemas.microsoft.com/office/drawing/2014/main" id="{C83E7D4A-2395-207F-5A8A-093810723D94}"/>
              </a:ext>
            </a:extLst>
          </p:cNvPr>
          <p:cNvPicPr>
            <a:picLocks noChangeAspect="1"/>
          </p:cNvPicPr>
          <p:nvPr/>
        </p:nvPicPr>
        <p:blipFill>
          <a:blip r:embed="rId6"/>
          <a:stretch>
            <a:fillRect/>
          </a:stretch>
        </p:blipFill>
        <p:spPr>
          <a:xfrm>
            <a:off x="2212947" y="4200354"/>
            <a:ext cx="9360744" cy="2096620"/>
          </a:xfrm>
          <a:prstGeom prst="rect">
            <a:avLst/>
          </a:prstGeom>
        </p:spPr>
      </p:pic>
    </p:spTree>
    <p:extLst>
      <p:ext uri="{BB962C8B-B14F-4D97-AF65-F5344CB8AC3E}">
        <p14:creationId xmlns:p14="http://schemas.microsoft.com/office/powerpoint/2010/main" val="2993275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4685614" cy="4968175"/>
          </a:xfrm>
        </p:spPr>
        <p:txBody>
          <a:bodyPr>
            <a:normAutofit/>
          </a:bodyPr>
          <a:lstStyle/>
          <a:p>
            <a:pPr>
              <a:lnSpc>
                <a:spcPct val="150000"/>
              </a:lnSpc>
            </a:pPr>
            <a:r>
              <a:rPr lang="en-US" sz="2000" b="1" dirty="0">
                <a:effectLst/>
                <a:latin typeface="Book Antiqua" panose="02040602050305030304" pitchFamily="18" charset="0"/>
                <a:ea typeface="Calibri" panose="020F0502020204030204" pitchFamily="34" charset="0"/>
                <a:cs typeface="Times New Roman" panose="02020603050405020304" pitchFamily="18" charset="0"/>
              </a:rPr>
              <a:t>Download for RStudio:</a:t>
            </a:r>
            <a:br>
              <a:rPr lang="en-US" sz="2000" b="1" dirty="0">
                <a:effectLst/>
                <a:latin typeface="Book Antiqua" panose="02040602050305030304" pitchFamily="18" charset="0"/>
                <a:ea typeface="Calibri" panose="020F0502020204030204" pitchFamily="34" charset="0"/>
                <a:cs typeface="Times New Roman" panose="02020603050405020304" pitchFamily="18" charset="0"/>
              </a:rPr>
            </a:br>
            <a:r>
              <a:rPr lang="en-US" sz="2000" dirty="0">
                <a:effectLst/>
                <a:latin typeface="Book Antiqua" panose="02040602050305030304" pitchFamily="18" charset="0"/>
                <a:ea typeface="Calibri" panose="020F0502020204030204" pitchFamily="34" charset="0"/>
                <a:cs typeface="Times New Roman" panose="02020603050405020304" pitchFamily="18" charset="0"/>
              </a:rPr>
              <a:t>Available on (Windows, Linux</a:t>
            </a:r>
            <a:r>
              <a:rPr lang="en-US" sz="2000" dirty="0">
                <a:latin typeface="Book Antiqua" panose="02040602050305030304" pitchFamily="18" charset="0"/>
                <a:ea typeface="Calibri" panose="020F0502020204030204" pitchFamily="34" charset="0"/>
                <a:cs typeface="Times New Roman" panose="02020603050405020304" pitchFamily="18" charset="0"/>
              </a:rPr>
              <a:t>, Mac)</a:t>
            </a:r>
            <a:br>
              <a:rPr lang="en-US" sz="2000" dirty="0">
                <a:effectLst/>
                <a:latin typeface="Book Antiqua" panose="02040602050305030304" pitchFamily="18" charset="0"/>
                <a:ea typeface="Calibri" panose="020F0502020204030204" pitchFamily="34" charset="0"/>
                <a:cs typeface="Times New Roman" panose="02020603050405020304" pitchFamily="18" charset="0"/>
              </a:rPr>
            </a:br>
            <a:r>
              <a:rPr lang="en-US" sz="2000" dirty="0">
                <a:effectLst/>
                <a:latin typeface="Book Antiqua" panose="02040602050305030304" pitchFamily="18" charset="0"/>
                <a:ea typeface="Calibri" panose="020F0502020204030204" pitchFamily="34" charset="0"/>
                <a:cs typeface="Times New Roman" panose="02020603050405020304" pitchFamily="18" charset="0"/>
                <a:hlinkClick r:id="rId4"/>
              </a:rPr>
              <a:t>https://posit.co/download/rstudio-desktop/</a:t>
            </a:r>
            <a:endParaRPr lang="en-US" sz="2000" dirty="0">
              <a:effectLst/>
              <a:latin typeface="Book Antiqua" panose="02040602050305030304" pitchFamily="18" charset="0"/>
              <a:ea typeface="Calibri" panose="020F0502020204030204" pitchFamily="34" charset="0"/>
              <a:cs typeface="Times New Roman" panose="02020603050405020304" pitchFamily="18" charset="0"/>
            </a:endParaRPr>
          </a:p>
          <a:p>
            <a:pPr>
              <a:lnSpc>
                <a:spcPct val="150000"/>
              </a:lnSpc>
            </a:pPr>
            <a:r>
              <a:rPr lang="en-US" sz="2000" dirty="0">
                <a:latin typeface="Book Antiqua" panose="02040602050305030304" pitchFamily="18" charset="0"/>
                <a:ea typeface="Calibri" panose="020F0502020204030204" pitchFamily="34" charset="0"/>
                <a:cs typeface="Times New Roman" panose="02020603050405020304" pitchFamily="18" charset="0"/>
              </a:rPr>
              <a:t>Latest version: 2024.04.1+748 </a:t>
            </a:r>
            <a:br>
              <a:rPr lang="en-US" sz="2000" dirty="0">
                <a:latin typeface="Book Antiqua" panose="02040602050305030304" pitchFamily="18" charset="0"/>
                <a:ea typeface="Calibri" panose="020F0502020204030204" pitchFamily="34" charset="0"/>
                <a:cs typeface="Times New Roman" panose="02020603050405020304" pitchFamily="18" charset="0"/>
              </a:rPr>
            </a:br>
            <a:r>
              <a:rPr lang="en-US" sz="2000" dirty="0">
                <a:latin typeface="Book Antiqua" panose="02040602050305030304" pitchFamily="18" charset="0"/>
                <a:ea typeface="Calibri" panose="020F0502020204030204" pitchFamily="34" charset="0"/>
                <a:cs typeface="Times New Roman" panose="02020603050405020304" pitchFamily="18" charset="0"/>
              </a:rPr>
              <a:t>You may also download the previous version.</a:t>
            </a:r>
          </a:p>
          <a:p>
            <a:pPr>
              <a:lnSpc>
                <a:spcPct val="150000"/>
              </a:lnSpc>
            </a:pPr>
            <a:r>
              <a:rPr lang="en-US" sz="2000" dirty="0">
                <a:effectLst/>
                <a:latin typeface="Book Antiqua" panose="02040602050305030304" pitchFamily="18" charset="0"/>
                <a:ea typeface="Calibri" panose="020F0502020204030204" pitchFamily="34" charset="0"/>
                <a:cs typeface="Times New Roman" panose="02020603050405020304" pitchFamily="18" charset="0"/>
              </a:rPr>
              <a:t>Size: 263.07 MB</a:t>
            </a:r>
            <a:br>
              <a:rPr lang="en-US" sz="2000" dirty="0">
                <a:effectLst/>
                <a:latin typeface="Book Antiqua" panose="02040602050305030304" pitchFamily="18" charset="0"/>
                <a:ea typeface="Calibri" panose="020F0502020204030204" pitchFamily="34" charset="0"/>
                <a:cs typeface="Times New Roman" panose="02020603050405020304" pitchFamily="18" charset="0"/>
              </a:rPr>
            </a:br>
            <a:endParaRPr lang="en-US" sz="2000" b="1" dirty="0">
              <a:effectLst/>
              <a:latin typeface="Book Antiqua" panose="02040602050305030304" pitchFamily="18"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13FCC21C-C10A-E3DA-E623-7E4CF6733094}"/>
              </a:ext>
            </a:extLst>
          </p:cNvPr>
          <p:cNvPicPr>
            <a:picLocks noChangeAspect="1"/>
          </p:cNvPicPr>
          <p:nvPr/>
        </p:nvPicPr>
        <p:blipFill>
          <a:blip r:embed="rId5"/>
          <a:stretch>
            <a:fillRect/>
          </a:stretch>
        </p:blipFill>
        <p:spPr>
          <a:xfrm>
            <a:off x="5185218" y="1395729"/>
            <a:ext cx="7006782" cy="4066542"/>
          </a:xfrm>
          <a:prstGeom prst="rect">
            <a:avLst/>
          </a:prstGeom>
        </p:spPr>
      </p:pic>
    </p:spTree>
    <p:extLst>
      <p:ext uri="{BB962C8B-B14F-4D97-AF65-F5344CB8AC3E}">
        <p14:creationId xmlns:p14="http://schemas.microsoft.com/office/powerpoint/2010/main" val="4165227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US" sz="2000" b="1" dirty="0">
                <a:effectLst/>
                <a:latin typeface="Book Antiqua" panose="02040602050305030304" pitchFamily="18" charset="0"/>
                <a:ea typeface="Calibri" panose="020F0502020204030204" pitchFamily="34" charset="0"/>
                <a:cs typeface="Times New Roman" panose="02020603050405020304" pitchFamily="18" charset="0"/>
              </a:rPr>
              <a:t>Why use R</a:t>
            </a:r>
            <a:r>
              <a:rPr lang="en-US" sz="2000" b="1" dirty="0">
                <a:latin typeface="Book Antiqua" panose="02040602050305030304" pitchFamily="18" charset="0"/>
                <a:ea typeface="Calibri" panose="020F0502020204030204" pitchFamily="34" charset="0"/>
                <a:cs typeface="Times New Roman" panose="02020603050405020304" pitchFamily="18" charset="0"/>
              </a:rPr>
              <a:t>?</a:t>
            </a:r>
          </a:p>
          <a:p>
            <a:pPr marL="457200" indent="-457200">
              <a:lnSpc>
                <a:spcPct val="150000"/>
              </a:lnSpc>
              <a:buFont typeface="+mj-lt"/>
              <a:buAutoNum type="arabicPeriod"/>
            </a:pPr>
            <a:r>
              <a:rPr lang="en-US" sz="2000" dirty="0">
                <a:effectLst/>
                <a:latin typeface="Book Antiqua" panose="02040602050305030304" pitchFamily="18" charset="0"/>
                <a:ea typeface="Calibri" panose="020F0502020204030204" pitchFamily="34" charset="0"/>
                <a:cs typeface="Times New Roman" panose="02020603050405020304" pitchFamily="18" charset="0"/>
              </a:rPr>
              <a:t>It’s Freeware with Large and Updated Communities.</a:t>
            </a:r>
          </a:p>
          <a:p>
            <a:pPr marL="457200" indent="-457200">
              <a:lnSpc>
                <a:spcPct val="150000"/>
              </a:lnSpc>
              <a:buFont typeface="+mj-lt"/>
              <a:buAutoNum type="arabicPeriod"/>
            </a:pPr>
            <a:r>
              <a:rPr lang="en-US" sz="2000" dirty="0">
                <a:latin typeface="Book Antiqua" panose="02040602050305030304" pitchFamily="18" charset="0"/>
                <a:ea typeface="Calibri" panose="020F0502020204030204" pitchFamily="34" charset="0"/>
                <a:cs typeface="Times New Roman" panose="02020603050405020304" pitchFamily="18" charset="0"/>
              </a:rPr>
              <a:t>Powerful tools, especially for statistical and mathematical problems (e.g. Optimization, Grid Search, 3D Visualization, Raster and Spatial Object).</a:t>
            </a:r>
          </a:p>
          <a:p>
            <a:pPr marL="457200" indent="-457200">
              <a:lnSpc>
                <a:spcPct val="150000"/>
              </a:lnSpc>
              <a:buFont typeface="+mj-lt"/>
              <a:buAutoNum type="arabicPeriod"/>
            </a:pPr>
            <a:r>
              <a:rPr lang="en-US" sz="2000" dirty="0">
                <a:latin typeface="Book Antiqua" panose="02040602050305030304" pitchFamily="18" charset="0"/>
                <a:ea typeface="Calibri" panose="020F0502020204030204" pitchFamily="34" charset="0"/>
                <a:cs typeface="Times New Roman" panose="02020603050405020304" pitchFamily="18" charset="0"/>
              </a:rPr>
              <a:t>It has state-of-the-art graphics capabilities. </a:t>
            </a:r>
          </a:p>
          <a:p>
            <a:pPr marL="457200" indent="-457200">
              <a:lnSpc>
                <a:spcPct val="150000"/>
              </a:lnSpc>
              <a:buFont typeface="+mj-lt"/>
              <a:buAutoNum type="arabicPeriod"/>
            </a:pPr>
            <a:r>
              <a:rPr lang="en-US" sz="2000" dirty="0">
                <a:effectLst/>
                <a:latin typeface="Book Antiqua" panose="02040602050305030304" pitchFamily="18" charset="0"/>
                <a:ea typeface="Calibri" panose="020F0502020204030204" pitchFamily="34" charset="0"/>
                <a:cs typeface="Times New Roman" panose="02020603050405020304" pitchFamily="18" charset="0"/>
              </a:rPr>
              <a:t>Even though Python emerged as a more popular free tool that provides a broader scope of analysis, especially for data science and beyond statistics, R still has a strong backbone for statistical analysis. Nowadays we combine both for the analysis.</a:t>
            </a:r>
          </a:p>
          <a:p>
            <a:pPr marL="457200" indent="-457200">
              <a:lnSpc>
                <a:spcPct val="150000"/>
              </a:lnSpc>
              <a:buFont typeface="+mj-lt"/>
              <a:buAutoNum type="arabicPeriod"/>
            </a:pPr>
            <a:r>
              <a:rPr lang="en-US" sz="2000" dirty="0">
                <a:latin typeface="Book Antiqua" panose="02040602050305030304" pitchFamily="18" charset="0"/>
                <a:ea typeface="Calibri" panose="020F0502020204030204" pitchFamily="34" charset="0"/>
                <a:cs typeface="Times New Roman" panose="02020603050405020304" pitchFamily="18" charset="0"/>
              </a:rPr>
              <a:t>Better to learn both!</a:t>
            </a:r>
            <a:endParaRPr lang="en-US" sz="2000" dirty="0">
              <a:effectLst/>
              <a:latin typeface="Book Antiqua" panose="020406020503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79192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US" sz="2400" b="1" dirty="0">
                <a:effectLst/>
                <a:latin typeface="Book Antiqua" panose="02040602050305030304" pitchFamily="18" charset="0"/>
                <a:ea typeface="Calibri" panose="020F0502020204030204" pitchFamily="34" charset="0"/>
                <a:cs typeface="Times New Roman" panose="02020603050405020304" pitchFamily="18" charset="0"/>
              </a:rPr>
              <a:t>List of Tutorials</a:t>
            </a:r>
          </a:p>
          <a:p>
            <a:pPr marL="457200" marR="0" lvl="1" indent="-457200" algn="l" defTabSz="914400" rtl="0" eaLnBrk="1" fontAlgn="base" latinLnBrk="0" hangingPunct="1">
              <a:lnSpc>
                <a:spcPct val="100000"/>
              </a:lnSpc>
              <a:spcBef>
                <a:spcPct val="20000"/>
              </a:spcBef>
              <a:spcAft>
                <a:spcPct val="0"/>
              </a:spcAft>
              <a:buClr>
                <a:srgbClr val="FF0000"/>
              </a:buClr>
              <a:buSzPct val="55000"/>
              <a:buFont typeface="+mj-lt"/>
              <a:buAutoNum type="arabicPeriod"/>
              <a:tabLst/>
              <a:defRPr/>
            </a:pP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P. Kuhnert &amp; B. Venables, </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hlinkClick r:id="rId4"/>
              </a:rPr>
              <a:t>An Introduction to R: Software for Statistical Modeling &amp; Computing</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 </a:t>
            </a:r>
          </a:p>
          <a:p>
            <a:pPr marL="457200" marR="0" lvl="1" indent="-457200" algn="l" defTabSz="914400" rtl="0" eaLnBrk="1" fontAlgn="base" latinLnBrk="0" hangingPunct="1">
              <a:lnSpc>
                <a:spcPct val="100000"/>
              </a:lnSpc>
              <a:spcBef>
                <a:spcPct val="20000"/>
              </a:spcBef>
              <a:spcAft>
                <a:spcPct val="0"/>
              </a:spcAft>
              <a:buClr>
                <a:srgbClr val="FF0000"/>
              </a:buClr>
              <a:buSzPct val="55000"/>
              <a:buFont typeface="+mj-lt"/>
              <a:buAutoNum type="arabicPeriod"/>
              <a:tabLst/>
              <a:defRPr/>
            </a:pP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J.H. </a:t>
            </a:r>
            <a:r>
              <a:rPr kumimoji="0" lang="en-US" altLang="en-US" sz="2400" b="0" i="0" u="none" strike="noStrike" kern="0" cap="none" spc="0" normalizeH="0" baseline="0" noProof="0" dirty="0" err="1">
                <a:ln>
                  <a:noFill/>
                </a:ln>
                <a:solidFill>
                  <a:srgbClr val="000000"/>
                </a:solidFill>
                <a:effectLst/>
                <a:uLnTx/>
                <a:uFillTx/>
                <a:latin typeface="Book Antiqua" panose="02040602050305030304" pitchFamily="18" charset="0"/>
              </a:rPr>
              <a:t>Maindonald</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 </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hlinkClick r:id="rId5"/>
              </a:rPr>
              <a:t>Using R for Data Analysis and Graphics</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 </a:t>
            </a:r>
          </a:p>
          <a:p>
            <a:pPr marL="457200" marR="0" lvl="1" indent="-457200" algn="l" defTabSz="914400" rtl="0" eaLnBrk="1" fontAlgn="base" latinLnBrk="0" hangingPunct="1">
              <a:lnSpc>
                <a:spcPct val="100000"/>
              </a:lnSpc>
              <a:spcBef>
                <a:spcPct val="20000"/>
              </a:spcBef>
              <a:spcAft>
                <a:spcPct val="0"/>
              </a:spcAft>
              <a:buClr>
                <a:srgbClr val="FF0000"/>
              </a:buClr>
              <a:buSzPct val="55000"/>
              <a:buFont typeface="+mj-lt"/>
              <a:buAutoNum type="arabicPeriod"/>
              <a:tabLst/>
              <a:defRPr/>
            </a:pPr>
            <a:r>
              <a:rPr kumimoji="0" lang="en-US" altLang="en-US" sz="2400" b="1" i="0" u="none" strike="noStrike" kern="0" cap="none" spc="0" normalizeH="0" baseline="0" noProof="0" dirty="0">
                <a:ln>
                  <a:noFill/>
                </a:ln>
                <a:solidFill>
                  <a:srgbClr val="000000"/>
                </a:solidFill>
                <a:effectLst/>
                <a:uLnTx/>
                <a:uFillTx/>
                <a:latin typeface="Book Antiqua" panose="02040602050305030304" pitchFamily="18" charset="0"/>
              </a:rPr>
              <a:t>Florian </a:t>
            </a:r>
            <a:r>
              <a:rPr kumimoji="0" lang="en-US" altLang="en-US" sz="2400" b="1" i="0" u="none" strike="noStrike" kern="0" cap="none" spc="0" normalizeH="0" baseline="0" noProof="0" dirty="0" err="1">
                <a:ln>
                  <a:noFill/>
                </a:ln>
                <a:solidFill>
                  <a:srgbClr val="000000"/>
                </a:solidFill>
                <a:effectLst/>
                <a:uLnTx/>
                <a:uFillTx/>
                <a:latin typeface="Book Antiqua" panose="02040602050305030304" pitchFamily="18" charset="0"/>
              </a:rPr>
              <a:t>Heiss</a:t>
            </a:r>
            <a:r>
              <a:rPr kumimoji="0" lang="en-US" altLang="en-US" sz="2400" b="1" i="0" u="none" strike="noStrike" kern="0" cap="none" spc="0" normalizeH="0" baseline="0" noProof="0" dirty="0">
                <a:ln>
                  <a:noFill/>
                </a:ln>
                <a:solidFill>
                  <a:srgbClr val="000000"/>
                </a:solidFill>
                <a:effectLst/>
                <a:uLnTx/>
                <a:uFillTx/>
                <a:latin typeface="Book Antiqua" panose="02040602050305030304" pitchFamily="18" charset="0"/>
              </a:rPr>
              <a:t>, Using R, Python and Julia for Introductory Econometrics</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 </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hlinkClick r:id="rId6"/>
              </a:rPr>
              <a:t>https://www.urfie.net/</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 </a:t>
            </a:r>
          </a:p>
          <a:p>
            <a:pPr marL="457200" marR="0" lvl="1" indent="-457200" algn="l" defTabSz="914400" rtl="0" eaLnBrk="1" fontAlgn="base" latinLnBrk="0" hangingPunct="1">
              <a:lnSpc>
                <a:spcPct val="100000"/>
              </a:lnSpc>
              <a:spcBef>
                <a:spcPct val="20000"/>
              </a:spcBef>
              <a:spcAft>
                <a:spcPct val="0"/>
              </a:spcAft>
              <a:buClr>
                <a:srgbClr val="FF0000"/>
              </a:buClr>
              <a:buSzPct val="55000"/>
              <a:buFont typeface="+mj-lt"/>
              <a:buAutoNum type="arabicPeriod"/>
              <a:tabLst/>
              <a:defRPr/>
            </a:pP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W.J. Owen, </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hlinkClick r:id="rId7"/>
              </a:rPr>
              <a:t>The R Guide</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 </a:t>
            </a:r>
          </a:p>
          <a:p>
            <a:pPr marL="457200" marR="0" lvl="1" indent="-457200" algn="l" defTabSz="914400" rtl="0" eaLnBrk="1" fontAlgn="base" latinLnBrk="0" hangingPunct="1">
              <a:lnSpc>
                <a:spcPct val="100000"/>
              </a:lnSpc>
              <a:spcBef>
                <a:spcPct val="20000"/>
              </a:spcBef>
              <a:spcAft>
                <a:spcPct val="0"/>
              </a:spcAft>
              <a:buClr>
                <a:srgbClr val="FF0000"/>
              </a:buClr>
              <a:buSzPct val="55000"/>
              <a:buFont typeface="+mj-lt"/>
              <a:buAutoNum type="arabicPeriod"/>
              <a:tabLst/>
              <a:defRPr/>
            </a:pP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D. Rossiter, </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hlinkClick r:id="rId8"/>
              </a:rPr>
              <a:t>Introduction to the R Project for Statistical Computing for Use at the ITC</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 </a:t>
            </a:r>
          </a:p>
          <a:p>
            <a:pPr marL="457200" marR="0" lvl="1" indent="-457200" algn="l" defTabSz="914400" rtl="0" eaLnBrk="1" fontAlgn="base" latinLnBrk="0" hangingPunct="1">
              <a:lnSpc>
                <a:spcPct val="100000"/>
              </a:lnSpc>
              <a:spcBef>
                <a:spcPct val="20000"/>
              </a:spcBef>
              <a:spcAft>
                <a:spcPct val="0"/>
              </a:spcAft>
              <a:buClr>
                <a:srgbClr val="FF0000"/>
              </a:buClr>
              <a:buSzPct val="55000"/>
              <a:buFont typeface="+mj-lt"/>
              <a:buAutoNum type="arabicPeriod"/>
              <a:tabLst/>
              <a:defRPr/>
            </a:pP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W.N. </a:t>
            </a:r>
            <a:r>
              <a:rPr kumimoji="0" lang="en-US" altLang="en-US" sz="2400" b="0" i="0" u="none" strike="noStrike" kern="0" cap="none" spc="0" normalizeH="0" baseline="0" noProof="0" dirty="0" err="1">
                <a:ln>
                  <a:noFill/>
                </a:ln>
                <a:solidFill>
                  <a:srgbClr val="000000"/>
                </a:solidFill>
                <a:effectLst/>
                <a:uLnTx/>
                <a:uFillTx/>
                <a:latin typeface="Book Antiqua" panose="02040602050305030304" pitchFamily="18" charset="0"/>
              </a:rPr>
              <a:t>Venebles</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rPr>
              <a:t> &amp; D. M. Smith, </a:t>
            </a:r>
            <a:r>
              <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hlinkClick r:id="rId9"/>
              </a:rPr>
              <a:t>An Introduction to R</a:t>
            </a:r>
            <a:endParaRPr kumimoji="0" lang="en-US" altLang="en-US" sz="2400" b="0" i="0" u="none" strike="noStrike" kern="0" cap="none" spc="0" normalizeH="0" baseline="0" noProof="0" dirty="0">
              <a:ln>
                <a:noFill/>
              </a:ln>
              <a:solidFill>
                <a:srgbClr val="000000"/>
              </a:solidFill>
              <a:effectLst/>
              <a:uLnTx/>
              <a:uFillTx/>
              <a:latin typeface="Book Antiqua" panose="02040602050305030304" pitchFamily="18" charset="0"/>
            </a:endParaRPr>
          </a:p>
          <a:p>
            <a:pPr marL="0" indent="0">
              <a:lnSpc>
                <a:spcPct val="150000"/>
              </a:lnSpc>
              <a:buNone/>
            </a:pPr>
            <a:endParaRPr lang="en-US" sz="2000" b="1" dirty="0">
              <a:latin typeface="Book Antiqua" panose="020406020503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76942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00000"/>
              </a:lnSpc>
              <a:buNone/>
            </a:pPr>
            <a:r>
              <a:rPr lang="en-US" sz="2400" b="1" dirty="0">
                <a:effectLst/>
                <a:latin typeface="Book Antiqua" panose="02040602050305030304" pitchFamily="18" charset="0"/>
                <a:ea typeface="Calibri" panose="020F0502020204030204" pitchFamily="34" charset="0"/>
                <a:cs typeface="Times New Roman" panose="02020603050405020304" pitchFamily="18" charset="0"/>
              </a:rPr>
              <a:t>List of Tutorials</a:t>
            </a:r>
          </a:p>
          <a:p>
            <a:pPr marL="800100" lvl="1" indent="-342900" eaLnBrk="1" hangingPunct="1">
              <a:lnSpc>
                <a:spcPct val="100000"/>
              </a:lnSpc>
            </a:pPr>
            <a:r>
              <a:rPr lang="en-US" altLang="en-US" dirty="0">
                <a:latin typeface="Book Antiqua" panose="02040602050305030304" pitchFamily="18" charset="0"/>
              </a:rPr>
              <a:t>Paul Geissler's </a:t>
            </a:r>
            <a:r>
              <a:rPr lang="en-US" altLang="en-US" dirty="0">
                <a:latin typeface="Book Antiqua" panose="02040602050305030304" pitchFamily="18" charset="0"/>
                <a:hlinkClick r:id="rId4"/>
              </a:rPr>
              <a:t>excellent R tutorial</a:t>
            </a:r>
            <a:r>
              <a:rPr lang="en-US" altLang="en-US" dirty="0">
                <a:latin typeface="Book Antiqua" panose="02040602050305030304" pitchFamily="18" charset="0"/>
              </a:rPr>
              <a:t> </a:t>
            </a:r>
          </a:p>
          <a:p>
            <a:pPr marL="800100" lvl="1" indent="-342900" eaLnBrk="1" hangingPunct="1">
              <a:lnSpc>
                <a:spcPct val="100000"/>
              </a:lnSpc>
            </a:pPr>
            <a:r>
              <a:rPr lang="en-US" altLang="en-US" dirty="0">
                <a:latin typeface="Book Antiqua" panose="02040602050305030304" pitchFamily="18" charset="0"/>
                <a:hlinkClick r:id="rId5"/>
              </a:rPr>
              <a:t>Dave Robert's Excellent Labs</a:t>
            </a:r>
            <a:r>
              <a:rPr lang="en-US" altLang="en-US" dirty="0">
                <a:latin typeface="Book Antiqua" panose="02040602050305030304" pitchFamily="18" charset="0"/>
              </a:rPr>
              <a:t> on Ecological Analysis </a:t>
            </a:r>
            <a:endParaRPr lang="en-US" altLang="en-US" dirty="0">
              <a:latin typeface="Book Antiqua" panose="02040602050305030304" pitchFamily="18" charset="0"/>
              <a:hlinkClick r:id="rId6"/>
            </a:endParaRPr>
          </a:p>
          <a:p>
            <a:pPr marL="800100" lvl="1" indent="-342900" eaLnBrk="1" hangingPunct="1">
              <a:lnSpc>
                <a:spcPct val="100000"/>
              </a:lnSpc>
            </a:pPr>
            <a:r>
              <a:rPr lang="en-US" altLang="en-US" dirty="0">
                <a:latin typeface="Book Antiqua" panose="02040602050305030304" pitchFamily="18" charset="0"/>
                <a:hlinkClick r:id="rId6"/>
              </a:rPr>
              <a:t>R time series tutorial</a:t>
            </a:r>
            <a:r>
              <a:rPr lang="en-US" altLang="en-US" dirty="0">
                <a:latin typeface="Book Antiqua" panose="02040602050305030304" pitchFamily="18" charset="0"/>
              </a:rPr>
              <a:t> </a:t>
            </a:r>
          </a:p>
          <a:p>
            <a:pPr marL="800100" lvl="1" indent="-342900" eaLnBrk="1" hangingPunct="1">
              <a:lnSpc>
                <a:spcPct val="100000"/>
              </a:lnSpc>
            </a:pPr>
            <a:r>
              <a:rPr lang="en-US" altLang="en-US" dirty="0">
                <a:latin typeface="Book Antiqua" panose="02040602050305030304" pitchFamily="18" charset="0"/>
                <a:hlinkClick r:id="rId7"/>
              </a:rPr>
              <a:t>R Concepts and Data Types</a:t>
            </a:r>
            <a:endParaRPr lang="en-US" altLang="en-US" dirty="0">
              <a:latin typeface="Book Antiqua" panose="02040602050305030304" pitchFamily="18" charset="0"/>
            </a:endParaRPr>
          </a:p>
          <a:p>
            <a:pPr marL="800100" lvl="1" indent="-342900" eaLnBrk="1" hangingPunct="1">
              <a:lnSpc>
                <a:spcPct val="100000"/>
              </a:lnSpc>
            </a:pPr>
            <a:r>
              <a:rPr lang="en-US" altLang="en-US" dirty="0">
                <a:latin typeface="Book Antiqua" panose="02040602050305030304" pitchFamily="18" charset="0"/>
                <a:hlinkClick r:id="rId8"/>
              </a:rPr>
              <a:t>Interpreting Output From </a:t>
            </a:r>
            <a:r>
              <a:rPr lang="en-US" altLang="en-US" dirty="0" err="1">
                <a:latin typeface="Book Antiqua" panose="02040602050305030304" pitchFamily="18" charset="0"/>
                <a:hlinkClick r:id="rId8"/>
              </a:rPr>
              <a:t>lm</a:t>
            </a:r>
            <a:r>
              <a:rPr lang="en-US" altLang="en-US" dirty="0">
                <a:latin typeface="Book Antiqua" panose="02040602050305030304" pitchFamily="18" charset="0"/>
                <a:hlinkClick r:id="rId8"/>
              </a:rPr>
              <a:t>()</a:t>
            </a:r>
            <a:r>
              <a:rPr lang="en-US" altLang="en-US" dirty="0">
                <a:latin typeface="Book Antiqua" panose="02040602050305030304" pitchFamily="18" charset="0"/>
              </a:rPr>
              <a:t> </a:t>
            </a:r>
          </a:p>
          <a:p>
            <a:pPr marL="800100" lvl="1" indent="-342900" eaLnBrk="1" hangingPunct="1">
              <a:lnSpc>
                <a:spcPct val="100000"/>
              </a:lnSpc>
            </a:pPr>
            <a:r>
              <a:rPr lang="en-US" altLang="en-US" dirty="0">
                <a:latin typeface="Book Antiqua" panose="02040602050305030304" pitchFamily="18" charset="0"/>
                <a:hlinkClick r:id="rId9"/>
              </a:rPr>
              <a:t>The R Wiki</a:t>
            </a:r>
            <a:r>
              <a:rPr lang="en-US" altLang="en-US" dirty="0">
                <a:latin typeface="Book Antiqua" panose="02040602050305030304" pitchFamily="18" charset="0"/>
              </a:rPr>
              <a:t> </a:t>
            </a:r>
          </a:p>
          <a:p>
            <a:pPr marL="800100" lvl="1" indent="-342900" eaLnBrk="1" hangingPunct="1">
              <a:lnSpc>
                <a:spcPct val="100000"/>
              </a:lnSpc>
            </a:pPr>
            <a:r>
              <a:rPr lang="en-US" altLang="en-US" dirty="0">
                <a:latin typeface="Book Antiqua" panose="02040602050305030304" pitchFamily="18" charset="0"/>
                <a:hlinkClick r:id="rId10"/>
              </a:rPr>
              <a:t>An Introduction to R</a:t>
            </a:r>
            <a:r>
              <a:rPr lang="en-US" altLang="en-US" dirty="0">
                <a:latin typeface="Book Antiqua" panose="02040602050305030304" pitchFamily="18" charset="0"/>
              </a:rPr>
              <a:t> </a:t>
            </a:r>
          </a:p>
          <a:p>
            <a:pPr marL="800100" lvl="1" indent="-342900" eaLnBrk="1" hangingPunct="1">
              <a:lnSpc>
                <a:spcPct val="100000"/>
              </a:lnSpc>
            </a:pPr>
            <a:r>
              <a:rPr lang="en-US" altLang="en-US" dirty="0">
                <a:latin typeface="Book Antiqua" panose="02040602050305030304" pitchFamily="18" charset="0"/>
                <a:hlinkClick r:id="rId11"/>
              </a:rPr>
              <a:t>Import / Export Manual</a:t>
            </a:r>
            <a:r>
              <a:rPr lang="en-US" altLang="en-US" dirty="0">
                <a:latin typeface="Book Antiqua" panose="02040602050305030304" pitchFamily="18" charset="0"/>
              </a:rPr>
              <a:t> </a:t>
            </a:r>
          </a:p>
          <a:p>
            <a:pPr marL="800100" lvl="1" indent="-342900" eaLnBrk="1" hangingPunct="1">
              <a:lnSpc>
                <a:spcPct val="100000"/>
              </a:lnSpc>
            </a:pPr>
            <a:r>
              <a:rPr lang="en-US" altLang="en-US" dirty="0">
                <a:latin typeface="Book Antiqua" panose="02040602050305030304" pitchFamily="18" charset="0"/>
                <a:hlinkClick r:id="rId12"/>
              </a:rPr>
              <a:t>R Reference Cards</a:t>
            </a:r>
            <a:r>
              <a:rPr lang="en-US" altLang="en-US" dirty="0">
                <a:latin typeface="Book Antiqua" panose="02040602050305030304" pitchFamily="18" charset="0"/>
              </a:rPr>
              <a:t> </a:t>
            </a:r>
          </a:p>
          <a:p>
            <a:pPr marL="0" indent="0">
              <a:lnSpc>
                <a:spcPct val="100000"/>
              </a:lnSpc>
              <a:buNone/>
            </a:pPr>
            <a:endParaRPr lang="en-US" sz="2400" b="1" dirty="0">
              <a:latin typeface="Book Antiqua" panose="020406020503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86977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0659694" cy="4968175"/>
          </a:xfrm>
        </p:spPr>
        <p:txBody>
          <a:bodyPr>
            <a:normAutofit/>
          </a:bodyPr>
          <a:lstStyle/>
          <a:p>
            <a:pPr>
              <a:lnSpc>
                <a:spcPct val="150000"/>
              </a:lnSpc>
              <a:buFont typeface="Wingdings" panose="05000000000000000000" pitchFamily="2" charset="2"/>
              <a:buChar char="§"/>
            </a:pPr>
            <a:r>
              <a:rPr lang="en-US" sz="2400" dirty="0">
                <a:effectLst/>
                <a:latin typeface="Book Antiqua" panose="02040602050305030304" pitchFamily="18" charset="0"/>
                <a:ea typeface="Calibri" panose="020F0502020204030204" pitchFamily="34" charset="0"/>
                <a:cs typeface="Times New Roman" panose="02020603050405020304" pitchFamily="18" charset="0"/>
              </a:rPr>
              <a:t>Most functionality is provided through built-in and user-created functions and all data objects are kept in memory during an interactive session. </a:t>
            </a:r>
          </a:p>
          <a:p>
            <a:pPr>
              <a:lnSpc>
                <a:spcPct val="150000"/>
              </a:lnSpc>
              <a:buFont typeface="Wingdings" panose="05000000000000000000" pitchFamily="2" charset="2"/>
              <a:buChar char="§"/>
            </a:pPr>
            <a:r>
              <a:rPr lang="en-US" sz="2400" dirty="0">
                <a:effectLst/>
                <a:latin typeface="Book Antiqua" panose="02040602050305030304" pitchFamily="18" charset="0"/>
                <a:ea typeface="Calibri" panose="020F0502020204030204" pitchFamily="34" charset="0"/>
                <a:cs typeface="Times New Roman" panose="02020603050405020304" pitchFamily="18" charset="0"/>
              </a:rPr>
              <a:t>Basic functions are available by default. </a:t>
            </a:r>
            <a:br>
              <a:rPr lang="en-US" sz="2400" dirty="0">
                <a:effectLst/>
                <a:latin typeface="Book Antiqua" panose="02040602050305030304" pitchFamily="18" charset="0"/>
                <a:ea typeface="Calibri" panose="020F0502020204030204" pitchFamily="34" charset="0"/>
                <a:cs typeface="Times New Roman" panose="02020603050405020304" pitchFamily="18" charset="0"/>
              </a:rPr>
            </a:br>
            <a:r>
              <a:rPr lang="en-US" sz="2400" dirty="0">
                <a:effectLst/>
                <a:latin typeface="Book Antiqua" panose="02040602050305030304" pitchFamily="18" charset="0"/>
                <a:ea typeface="Calibri" panose="020F0502020204030204" pitchFamily="34" charset="0"/>
                <a:cs typeface="Times New Roman" panose="02020603050405020304" pitchFamily="18" charset="0"/>
              </a:rPr>
              <a:t>Other functions are contained in packages that can be attached to a current session as needed. (</a:t>
            </a:r>
            <a:r>
              <a:rPr lang="en-US" sz="2400" dirty="0">
                <a:solidFill>
                  <a:srgbClr val="FF0000"/>
                </a:solidFill>
                <a:effectLst/>
                <a:latin typeface="Book Antiqua" panose="02040602050305030304" pitchFamily="18" charset="0"/>
                <a:ea typeface="Calibri" panose="020F0502020204030204" pitchFamily="34" charset="0"/>
                <a:cs typeface="Times New Roman" panose="02020603050405020304" pitchFamily="18" charset="0"/>
              </a:rPr>
              <a:t>e.g. mean, </a:t>
            </a:r>
            <a:r>
              <a:rPr lang="en-US" sz="2400" dirty="0" err="1">
                <a:solidFill>
                  <a:srgbClr val="FF0000"/>
                </a:solidFill>
                <a:effectLst/>
                <a:latin typeface="Book Antiqua" panose="02040602050305030304" pitchFamily="18" charset="0"/>
                <a:ea typeface="Calibri" panose="020F0502020204030204" pitchFamily="34" charset="0"/>
                <a:cs typeface="Times New Roman" panose="02020603050405020304" pitchFamily="18" charset="0"/>
              </a:rPr>
              <a:t>sd</a:t>
            </a:r>
            <a:r>
              <a:rPr lang="en-US" sz="2400" dirty="0">
                <a:solidFill>
                  <a:srgbClr val="FF0000"/>
                </a:solidFill>
                <a:effectLst/>
                <a:latin typeface="Book Antiqua" panose="02040602050305030304" pitchFamily="18" charset="0"/>
                <a:ea typeface="Calibri" panose="020F0502020204030204" pitchFamily="34" charset="0"/>
                <a:cs typeface="Times New Roman" panose="02020603050405020304" pitchFamily="18" charset="0"/>
              </a:rPr>
              <a:t>, sum, </a:t>
            </a:r>
            <a:r>
              <a:rPr lang="en-US" sz="2400" dirty="0" err="1">
                <a:solidFill>
                  <a:srgbClr val="FF0000"/>
                </a:solidFill>
                <a:effectLst/>
                <a:latin typeface="Book Antiqua" panose="02040602050305030304" pitchFamily="18" charset="0"/>
                <a:ea typeface="Calibri" panose="020F0502020204030204" pitchFamily="34" charset="0"/>
                <a:cs typeface="Times New Roman" panose="02020603050405020304" pitchFamily="18" charset="0"/>
              </a:rPr>
              <a:t>rowSums</a:t>
            </a:r>
            <a:r>
              <a:rPr lang="en-US" sz="2400" dirty="0">
                <a:solidFill>
                  <a:srgbClr val="FF0000"/>
                </a:solidFill>
                <a:effectLst/>
                <a:latin typeface="Book Antiqua" panose="02040602050305030304" pitchFamily="18" charset="0"/>
                <a:ea typeface="Calibri" panose="020F0502020204030204" pitchFamily="34" charset="0"/>
                <a:cs typeface="Times New Roman" panose="02020603050405020304" pitchFamily="18" charset="0"/>
              </a:rPr>
              <a:t>, matrix, </a:t>
            </a:r>
            <a:r>
              <a:rPr lang="en-US" sz="2400" dirty="0" err="1">
                <a:solidFill>
                  <a:srgbClr val="FF0000"/>
                </a:solidFill>
                <a:effectLst/>
                <a:latin typeface="Book Antiqua" panose="02040602050305030304" pitchFamily="18" charset="0"/>
                <a:ea typeface="Calibri" panose="020F0502020204030204" pitchFamily="34" charset="0"/>
                <a:cs typeface="Times New Roman" panose="02020603050405020304" pitchFamily="18" charset="0"/>
              </a:rPr>
              <a:t>lm</a:t>
            </a:r>
            <a:r>
              <a:rPr lang="en-US" sz="2400" dirty="0">
                <a:effectLst/>
                <a:latin typeface="Book Antiqua" panose="02040602050305030304" pitchFamily="18" charset="0"/>
                <a:ea typeface="Calibri" panose="020F0502020204030204" pitchFamily="34" charset="0"/>
                <a:cs typeface="Times New Roman" panose="02020603050405020304" pitchFamily="18" charset="0"/>
              </a:rPr>
              <a:t>)</a:t>
            </a:r>
          </a:p>
          <a:p>
            <a:pPr>
              <a:lnSpc>
                <a:spcPct val="150000"/>
              </a:lnSpc>
              <a:buFont typeface="Wingdings" panose="05000000000000000000" pitchFamily="2" charset="2"/>
              <a:buChar char="§"/>
            </a:pPr>
            <a:r>
              <a:rPr lang="en-US" sz="2400" dirty="0">
                <a:latin typeface="Book Antiqua" panose="02040602050305030304" pitchFamily="18" charset="0"/>
                <a:ea typeface="Calibri" panose="020F0502020204030204" pitchFamily="34" charset="0"/>
                <a:cs typeface="Times New Roman" panose="02020603050405020304" pitchFamily="18" charset="0"/>
              </a:rPr>
              <a:t>Additional functions are coming from the communities and can be searched and installed within or manually copy-paste into the directory.</a:t>
            </a:r>
            <a:br>
              <a:rPr lang="en-US" sz="2400" dirty="0">
                <a:latin typeface="Book Antiqua" panose="02040602050305030304" pitchFamily="18" charset="0"/>
                <a:ea typeface="Calibri" panose="020F0502020204030204" pitchFamily="34" charset="0"/>
                <a:cs typeface="Times New Roman" panose="02020603050405020304" pitchFamily="18" charset="0"/>
              </a:rPr>
            </a:br>
            <a:r>
              <a:rPr lang="en-US" sz="2400" dirty="0">
                <a:effectLst/>
                <a:latin typeface="Book Antiqua" panose="02040602050305030304" pitchFamily="18" charset="0"/>
                <a:ea typeface="Calibri" panose="020F0502020204030204" pitchFamily="34" charset="0"/>
                <a:cs typeface="Times New Roman" panose="02020603050405020304" pitchFamily="18" charset="0"/>
              </a:rPr>
              <a:t>(</a:t>
            </a:r>
            <a:r>
              <a:rPr lang="en-US" sz="2400" dirty="0">
                <a:solidFill>
                  <a:srgbClr val="FF0000"/>
                </a:solidFill>
                <a:effectLst/>
                <a:latin typeface="Book Antiqua" panose="02040602050305030304" pitchFamily="18" charset="0"/>
                <a:ea typeface="Calibri" panose="020F0502020204030204" pitchFamily="34" charset="0"/>
                <a:cs typeface="Times New Roman" panose="02020603050405020304" pitchFamily="18" charset="0"/>
              </a:rPr>
              <a:t>e.g. raster, trace, </a:t>
            </a:r>
            <a:r>
              <a:rPr lang="en-US" sz="2400" dirty="0" err="1">
                <a:solidFill>
                  <a:srgbClr val="FF0000"/>
                </a:solidFill>
                <a:effectLst/>
                <a:latin typeface="Book Antiqua" panose="02040602050305030304" pitchFamily="18" charset="0"/>
                <a:ea typeface="Calibri" panose="020F0502020204030204" pitchFamily="34" charset="0"/>
                <a:cs typeface="Times New Roman" panose="02020603050405020304" pitchFamily="18" charset="0"/>
              </a:rPr>
              <a:t>sparse.matrix</a:t>
            </a:r>
            <a:r>
              <a:rPr lang="en-US" sz="2400" dirty="0">
                <a:solidFill>
                  <a:srgbClr val="FF0000"/>
                </a:solidFill>
                <a:effectLst/>
                <a:latin typeface="Book Antiqua" panose="02040602050305030304" pitchFamily="18" charset="0"/>
                <a:ea typeface="Calibri" panose="020F0502020204030204" pitchFamily="34" charset="0"/>
                <a:cs typeface="Times New Roman" panose="02020603050405020304" pitchFamily="18" charset="0"/>
              </a:rPr>
              <a:t>, crop, mask, 3Dplot</a:t>
            </a:r>
            <a:r>
              <a:rPr lang="en-US" sz="2400" dirty="0">
                <a:effectLst/>
                <a:latin typeface="Book Antiqua" panose="02040602050305030304" pitchFamily="18" charset="0"/>
                <a:ea typeface="Calibri" panose="020F0502020204030204" pitchFamily="34" charset="0"/>
                <a:cs typeface="Times New Roman" panose="02020603050405020304" pitchFamily="18" charset="0"/>
              </a:rPr>
              <a:t>)</a:t>
            </a:r>
          </a:p>
          <a:p>
            <a:pPr>
              <a:lnSpc>
                <a:spcPct val="150000"/>
              </a:lnSpc>
              <a:buFont typeface="Wingdings" panose="05000000000000000000" pitchFamily="2" charset="2"/>
              <a:buChar char="§"/>
            </a:pPr>
            <a:endParaRPr lang="en-US" sz="2400" dirty="0">
              <a:latin typeface="Book Antiqua" panose="020406020503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012125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0659694" cy="4968175"/>
          </a:xfrm>
        </p:spPr>
        <p:txBody>
          <a:bodyPr>
            <a:normAutofit/>
          </a:bodyPr>
          <a:lstStyle/>
          <a:p>
            <a:pPr>
              <a:lnSpc>
                <a:spcPct val="150000"/>
              </a:lnSpc>
              <a:buFont typeface="Wingdings" panose="05000000000000000000" pitchFamily="2" charset="2"/>
              <a:buChar char="§"/>
            </a:pPr>
            <a:r>
              <a:rPr lang="en-US" sz="2400" dirty="0">
                <a:effectLst/>
                <a:latin typeface="Book Antiqua" panose="02040602050305030304" pitchFamily="18" charset="0"/>
                <a:ea typeface="Calibri" panose="020F0502020204030204" pitchFamily="34" charset="0"/>
                <a:cs typeface="Times New Roman" panose="02020603050405020304" pitchFamily="18" charset="0"/>
              </a:rPr>
              <a:t>For newcomers and those </a:t>
            </a:r>
            <a:r>
              <a:rPr lang="en-US" sz="2400" dirty="0">
                <a:latin typeface="Book Antiqua" panose="02040602050305030304" pitchFamily="18" charset="0"/>
                <a:ea typeface="Calibri" panose="020F0502020204030204" pitchFamily="34" charset="0"/>
                <a:cs typeface="Times New Roman" panose="02020603050405020304" pitchFamily="18" charset="0"/>
              </a:rPr>
              <a:t>not familiar with the coding environment, </a:t>
            </a:r>
            <a:r>
              <a:rPr lang="en-US" sz="2400" b="1" dirty="0">
                <a:latin typeface="Book Antiqua" panose="02040602050305030304" pitchFamily="18" charset="0"/>
                <a:ea typeface="Calibri" panose="020F0502020204030204" pitchFamily="34" charset="0"/>
                <a:cs typeface="Times New Roman" panose="02020603050405020304" pitchFamily="18" charset="0"/>
              </a:rPr>
              <a:t>R</a:t>
            </a:r>
            <a:r>
              <a:rPr lang="en-US" sz="2400" dirty="0">
                <a:latin typeface="Book Antiqua" panose="02040602050305030304" pitchFamily="18" charset="0"/>
                <a:ea typeface="Calibri" panose="020F0502020204030204" pitchFamily="34" charset="0"/>
                <a:cs typeface="Times New Roman" panose="02020603050405020304" pitchFamily="18" charset="0"/>
              </a:rPr>
              <a:t> basic (the original apps) may be quite challenging.</a:t>
            </a:r>
          </a:p>
          <a:p>
            <a:pPr marL="0" indent="0">
              <a:lnSpc>
                <a:spcPct val="150000"/>
              </a:lnSpc>
              <a:buNone/>
            </a:pPr>
            <a:endParaRPr lang="en-US" sz="2400" dirty="0">
              <a:latin typeface="Book Antiqua" panose="02040602050305030304" pitchFamily="18" charset="0"/>
              <a:ea typeface="Calibri" panose="020F0502020204030204" pitchFamily="34" charset="0"/>
              <a:cs typeface="Times New Roman" panose="02020603050405020304" pitchFamily="18" charset="0"/>
            </a:endParaRPr>
          </a:p>
          <a:p>
            <a:pPr>
              <a:lnSpc>
                <a:spcPct val="150000"/>
              </a:lnSpc>
              <a:buFont typeface="Wingdings" panose="05000000000000000000" pitchFamily="2" charset="2"/>
              <a:buChar char="§"/>
            </a:pPr>
            <a:r>
              <a:rPr lang="en-US" sz="2400" dirty="0">
                <a:latin typeface="Book Antiqua" panose="02040602050305030304" pitchFamily="18" charset="0"/>
                <a:ea typeface="Calibri" panose="020F0502020204030204" pitchFamily="34" charset="0"/>
                <a:cs typeface="Times New Roman" panose="02020603050405020304" pitchFamily="18" charset="0"/>
              </a:rPr>
              <a:t>Therefore, in this workshop we will use </a:t>
            </a:r>
            <a:r>
              <a:rPr lang="en-US" sz="2400" b="1" dirty="0">
                <a:latin typeface="Book Antiqua" panose="02040602050305030304" pitchFamily="18" charset="0"/>
                <a:ea typeface="Calibri" panose="020F0502020204030204" pitchFamily="34" charset="0"/>
                <a:cs typeface="Times New Roman" panose="02020603050405020304" pitchFamily="18" charset="0"/>
              </a:rPr>
              <a:t>RStudio</a:t>
            </a:r>
            <a:r>
              <a:rPr lang="en-US" sz="2400" dirty="0">
                <a:latin typeface="Book Antiqua" panose="02040602050305030304" pitchFamily="18" charset="0"/>
                <a:ea typeface="Calibri" panose="020F0502020204030204" pitchFamily="34" charset="0"/>
                <a:cs typeface="Times New Roman" panose="02020603050405020304" pitchFamily="18" charset="0"/>
              </a:rPr>
              <a:t> that provides better user interface, interactive environments, easier for editing and writing the R codes.</a:t>
            </a:r>
          </a:p>
        </p:txBody>
      </p:sp>
    </p:spTree>
    <p:extLst>
      <p:ext uri="{BB962C8B-B14F-4D97-AF65-F5344CB8AC3E}">
        <p14:creationId xmlns:p14="http://schemas.microsoft.com/office/powerpoint/2010/main" val="260695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US" sz="2000" b="1" dirty="0">
                <a:effectLst/>
                <a:latin typeface="Book Antiqua" panose="02040602050305030304" pitchFamily="18" charset="0"/>
                <a:ea typeface="Calibri" panose="020F0502020204030204" pitchFamily="34" charset="0"/>
                <a:cs typeface="Times New Roman" panose="02020603050405020304" pitchFamily="18" charset="0"/>
              </a:rPr>
              <a:t>R Interface and Environments</a:t>
            </a:r>
            <a:endParaRPr lang="en-US" sz="2000" b="1" dirty="0">
              <a:latin typeface="Book Antiqua" panose="02040602050305030304" pitchFamily="18" charset="0"/>
              <a:ea typeface="Calibri" panose="020F0502020204030204" pitchFamily="34" charset="0"/>
              <a:cs typeface="Times New Roman" panose="02020603050405020304" pitchFamily="18" charset="0"/>
            </a:endParaRPr>
          </a:p>
          <a:p>
            <a:pPr marL="457200" indent="-457200">
              <a:lnSpc>
                <a:spcPct val="150000"/>
              </a:lnSpc>
              <a:buFont typeface="+mj-lt"/>
              <a:buAutoNum type="arabicPeriod"/>
            </a:pPr>
            <a:r>
              <a:rPr lang="en-US" sz="2000" dirty="0">
                <a:latin typeface="Book Antiqua" panose="02040602050305030304" pitchFamily="18" charset="0"/>
                <a:ea typeface="Calibri" panose="020F0502020204030204" pitchFamily="34" charset="0"/>
                <a:cs typeface="Times New Roman" panose="02020603050405020304" pitchFamily="18" charset="0"/>
              </a:rPr>
              <a:t>Launch R or RStudio (you need to choose one of those options).</a:t>
            </a:r>
          </a:p>
          <a:p>
            <a:pPr marL="457200" indent="-457200">
              <a:lnSpc>
                <a:spcPct val="150000"/>
              </a:lnSpc>
              <a:buFont typeface="+mj-lt"/>
              <a:buAutoNum type="arabicPeriod"/>
            </a:pPr>
            <a:r>
              <a:rPr lang="en-US" sz="2000" dirty="0">
                <a:effectLst/>
                <a:latin typeface="Book Antiqua" panose="02040602050305030304" pitchFamily="18" charset="0"/>
                <a:ea typeface="Calibri" panose="020F0502020204030204" pitchFamily="34" charset="0"/>
                <a:cs typeface="Times New Roman" panose="02020603050405020304" pitchFamily="18" charset="0"/>
              </a:rPr>
              <a:t>We choose RStudio later that consists of ‘Console’ window as the main area for writing some R commands and scripts.</a:t>
            </a:r>
          </a:p>
        </p:txBody>
      </p:sp>
    </p:spTree>
    <p:extLst>
      <p:ext uri="{BB962C8B-B14F-4D97-AF65-F5344CB8AC3E}">
        <p14:creationId xmlns:p14="http://schemas.microsoft.com/office/powerpoint/2010/main" val="8138328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F0F5996-6293-B504-5540-EB879AC17831}"/>
              </a:ext>
            </a:extLst>
          </p:cNvPr>
          <p:cNvPicPr>
            <a:picLocks noChangeAspect="1"/>
          </p:cNvPicPr>
          <p:nvPr/>
        </p:nvPicPr>
        <p:blipFill>
          <a:blip r:embed="rId4"/>
          <a:stretch>
            <a:fillRect/>
          </a:stretch>
        </p:blipFill>
        <p:spPr>
          <a:xfrm>
            <a:off x="0" y="0"/>
            <a:ext cx="12192000" cy="6373674"/>
          </a:xfrm>
          <a:prstGeom prst="rect">
            <a:avLst/>
          </a:prstGeom>
        </p:spPr>
      </p:pic>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3753193" y="4492919"/>
            <a:ext cx="4685614" cy="597686"/>
          </a:xfrm>
        </p:spPr>
        <p:txBody>
          <a:bodyPr>
            <a:normAutofit/>
          </a:bodyPr>
          <a:lstStyle/>
          <a:p>
            <a:pPr>
              <a:lnSpc>
                <a:spcPct val="150000"/>
              </a:lnSpc>
            </a:pPr>
            <a:r>
              <a:rPr lang="en-US" sz="2000" b="1" dirty="0">
                <a:effectLst/>
                <a:latin typeface="Book Antiqua" panose="02040602050305030304" pitchFamily="18" charset="0"/>
                <a:ea typeface="Calibri" panose="020F0502020204030204" pitchFamily="34" charset="0"/>
                <a:cs typeface="Times New Roman" panose="02020603050405020304" pitchFamily="18" charset="0"/>
              </a:rPr>
              <a:t>R Environment</a:t>
            </a:r>
          </a:p>
        </p:txBody>
      </p:sp>
    </p:spTree>
    <p:extLst>
      <p:ext uri="{BB962C8B-B14F-4D97-AF65-F5344CB8AC3E}">
        <p14:creationId xmlns:p14="http://schemas.microsoft.com/office/powerpoint/2010/main" val="3933906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OUTLINES</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9693506" cy="4968175"/>
          </a:xfrm>
        </p:spPr>
        <p:txBody>
          <a:bodyPr>
            <a:normAutofit/>
          </a:bodyPr>
          <a:lstStyle/>
          <a:p>
            <a:pPr>
              <a:lnSpc>
                <a:spcPct val="150000"/>
              </a:lnSpc>
            </a:pPr>
            <a:r>
              <a:rPr lang="en-US" b="1" dirty="0">
                <a:effectLst/>
                <a:latin typeface="Book Antiqua" panose="02040602050305030304" pitchFamily="18" charset="0"/>
                <a:ea typeface="Calibri" panose="020F0502020204030204" pitchFamily="34" charset="0"/>
                <a:cs typeface="Times New Roman" panose="02020603050405020304" pitchFamily="18" charset="0"/>
              </a:rPr>
              <a:t>Introduction:</a:t>
            </a:r>
            <a:br>
              <a:rPr lang="en-US" b="1" dirty="0">
                <a:effectLst/>
                <a:latin typeface="Book Antiqua" panose="02040602050305030304" pitchFamily="18" charset="0"/>
                <a:ea typeface="Calibri" panose="020F0502020204030204" pitchFamily="34" charset="0"/>
                <a:cs typeface="Times New Roman" panose="02020603050405020304" pitchFamily="18" charset="0"/>
              </a:rPr>
            </a:br>
            <a:r>
              <a:rPr lang="it-IT" dirty="0">
                <a:effectLst/>
                <a:latin typeface="Book Antiqua" panose="02040602050305030304" pitchFamily="18" charset="0"/>
                <a:ea typeface="Calibri" panose="020F0502020204030204" pitchFamily="34" charset="0"/>
                <a:cs typeface="Times New Roman" panose="02020603050405020304" pitchFamily="18" charset="0"/>
              </a:rPr>
              <a:t>Regional Data &amp; Thematic Maps (Lattice &amp; Non-lattice)</a:t>
            </a:r>
            <a:br>
              <a:rPr lang="en-US" dirty="0">
                <a:latin typeface="Book Antiqua" panose="02040602050305030304" pitchFamily="18" charset="0"/>
                <a:ea typeface="Calibri" panose="020F0502020204030204" pitchFamily="34" charset="0"/>
                <a:cs typeface="Times New Roman" panose="02020603050405020304" pitchFamily="18" charset="0"/>
              </a:rPr>
            </a:br>
            <a:r>
              <a:rPr lang="en-US" dirty="0">
                <a:effectLst/>
                <a:latin typeface="Book Antiqua" panose="02040602050305030304" pitchFamily="18" charset="0"/>
                <a:ea typeface="Calibri" panose="020F0502020204030204" pitchFamily="34" charset="0"/>
                <a:cs typeface="Times New Roman" panose="02020603050405020304" pitchFamily="18" charset="0"/>
              </a:rPr>
              <a:t>R and RStudio</a:t>
            </a:r>
            <a:br>
              <a:rPr lang="en-US" dirty="0">
                <a:effectLst/>
                <a:latin typeface="Book Antiqua" panose="02040602050305030304" pitchFamily="18" charset="0"/>
                <a:ea typeface="Calibri" panose="020F0502020204030204" pitchFamily="34" charset="0"/>
                <a:cs typeface="Times New Roman" panose="02020603050405020304" pitchFamily="18" charset="0"/>
              </a:rPr>
            </a:br>
            <a:r>
              <a:rPr lang="en-US" dirty="0">
                <a:effectLst/>
                <a:latin typeface="Book Antiqua" panose="02040602050305030304" pitchFamily="18" charset="0"/>
                <a:ea typeface="Calibri" panose="020F0502020204030204" pitchFamily="34" charset="0"/>
                <a:cs typeface="Times New Roman" panose="02020603050405020304" pitchFamily="18" charset="0"/>
              </a:rPr>
              <a:t>Installation Guidelines</a:t>
            </a:r>
            <a:br>
              <a:rPr lang="en-US" dirty="0">
                <a:effectLst/>
                <a:latin typeface="Book Antiqua" panose="02040602050305030304" pitchFamily="18" charset="0"/>
                <a:ea typeface="Calibri" panose="020F0502020204030204" pitchFamily="34" charset="0"/>
                <a:cs typeface="Times New Roman" panose="02020603050405020304" pitchFamily="18" charset="0"/>
              </a:rPr>
            </a:br>
            <a:r>
              <a:rPr lang="en-US" dirty="0">
                <a:effectLst/>
                <a:latin typeface="Book Antiqua" panose="02040602050305030304" pitchFamily="18" charset="0"/>
                <a:ea typeface="Calibri" panose="020F0502020204030204" pitchFamily="34" charset="0"/>
                <a:cs typeface="Times New Roman" panose="02020603050405020304" pitchFamily="18" charset="0"/>
              </a:rPr>
              <a:t>Basic Operation and For-Loops</a:t>
            </a:r>
            <a:br>
              <a:rPr lang="en-US" dirty="0">
                <a:effectLst/>
                <a:latin typeface="Book Antiqua" panose="02040602050305030304" pitchFamily="18" charset="0"/>
                <a:ea typeface="Calibri" panose="020F0502020204030204" pitchFamily="34" charset="0"/>
                <a:cs typeface="Times New Roman" panose="02020603050405020304" pitchFamily="18" charset="0"/>
              </a:rPr>
            </a:br>
            <a:r>
              <a:rPr lang="en-US" dirty="0">
                <a:effectLst/>
                <a:latin typeface="Book Antiqua" panose="02040602050305030304" pitchFamily="18" charset="0"/>
                <a:ea typeface="Calibri" panose="020F0502020204030204" pitchFamily="34" charset="0"/>
                <a:cs typeface="Times New Roman" panose="02020603050405020304" pitchFamily="18" charset="0"/>
              </a:rPr>
              <a:t>Vectors, Matrices, and Data Frames</a:t>
            </a:r>
            <a:br>
              <a:rPr lang="en-US" dirty="0">
                <a:effectLst/>
                <a:latin typeface="Book Antiqua" panose="02040602050305030304" pitchFamily="18" charset="0"/>
                <a:ea typeface="Calibri" panose="020F0502020204030204" pitchFamily="34" charset="0"/>
                <a:cs typeface="Times New Roman" panose="02020603050405020304" pitchFamily="18" charset="0"/>
              </a:rPr>
            </a:br>
            <a:endParaRPr lang="en-US" b="1" dirty="0">
              <a:effectLst/>
              <a:latin typeface="Book Antiqua" panose="020406020503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39098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US" sz="2000" b="1" dirty="0">
                <a:effectLst/>
                <a:latin typeface="Book Antiqua" panose="02040602050305030304" pitchFamily="18" charset="0"/>
                <a:ea typeface="Calibri" panose="020F0502020204030204" pitchFamily="34" charset="0"/>
                <a:cs typeface="Times New Roman" panose="02020603050405020304" pitchFamily="18" charset="0"/>
              </a:rPr>
              <a:t>R Interface and Environments</a:t>
            </a:r>
            <a:endParaRPr lang="en-US" sz="2000" b="1" dirty="0">
              <a:latin typeface="Book Antiqua" panose="02040602050305030304" pitchFamily="18" charset="0"/>
              <a:ea typeface="Calibri" panose="020F0502020204030204" pitchFamily="34" charset="0"/>
              <a:cs typeface="Times New Roman" panose="02020603050405020304" pitchFamily="18" charset="0"/>
            </a:endParaRPr>
          </a:p>
          <a:p>
            <a:pPr marL="457200" indent="-457200">
              <a:lnSpc>
                <a:spcPct val="150000"/>
              </a:lnSpc>
              <a:buFont typeface="+mj-lt"/>
              <a:buAutoNum type="arabicPeriod"/>
            </a:pPr>
            <a:r>
              <a:rPr lang="en-US" sz="2000" dirty="0">
                <a:latin typeface="Book Antiqua" panose="02040602050305030304" pitchFamily="18" charset="0"/>
                <a:ea typeface="Calibri" panose="020F0502020204030204" pitchFamily="34" charset="0"/>
                <a:cs typeface="Times New Roman" panose="02020603050405020304" pitchFamily="18" charset="0"/>
              </a:rPr>
              <a:t>Launch R or RStudio (you need to choose one of those options).</a:t>
            </a:r>
          </a:p>
          <a:p>
            <a:pPr marL="457200" indent="-457200">
              <a:lnSpc>
                <a:spcPct val="150000"/>
              </a:lnSpc>
              <a:buFont typeface="+mj-lt"/>
              <a:buAutoNum type="arabicPeriod"/>
            </a:pPr>
            <a:r>
              <a:rPr lang="en-US" sz="2000" dirty="0">
                <a:effectLst/>
                <a:latin typeface="Book Antiqua" panose="02040602050305030304" pitchFamily="18" charset="0"/>
                <a:ea typeface="Calibri" panose="020F0502020204030204" pitchFamily="34" charset="0"/>
                <a:cs typeface="Times New Roman" panose="02020603050405020304" pitchFamily="18" charset="0"/>
              </a:rPr>
              <a:t>We choose RStudio later that consists of ‘Console’ window as the main area for writing some R commands and scripts.</a:t>
            </a:r>
          </a:p>
        </p:txBody>
      </p:sp>
    </p:spTree>
    <p:extLst>
      <p:ext uri="{BB962C8B-B14F-4D97-AF65-F5344CB8AC3E}">
        <p14:creationId xmlns:p14="http://schemas.microsoft.com/office/powerpoint/2010/main" val="11541204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293E37-FCDF-02B1-AFBC-AD171164C7BE}"/>
              </a:ext>
            </a:extLst>
          </p:cNvPr>
          <p:cNvPicPr>
            <a:picLocks noChangeAspect="1"/>
          </p:cNvPicPr>
          <p:nvPr/>
        </p:nvPicPr>
        <p:blipFill>
          <a:blip r:embed="rId4"/>
          <a:stretch>
            <a:fillRect/>
          </a:stretch>
        </p:blipFill>
        <p:spPr>
          <a:xfrm>
            <a:off x="0" y="0"/>
            <a:ext cx="10171611" cy="6371306"/>
          </a:xfrm>
          <a:prstGeom prst="rect">
            <a:avLst/>
          </a:prstGeom>
        </p:spPr>
      </p:pic>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3753193" y="4492919"/>
            <a:ext cx="4685614" cy="597686"/>
          </a:xfrm>
        </p:spPr>
        <p:txBody>
          <a:bodyPr>
            <a:normAutofit/>
          </a:bodyPr>
          <a:lstStyle/>
          <a:p>
            <a:pPr>
              <a:lnSpc>
                <a:spcPct val="150000"/>
              </a:lnSpc>
            </a:pPr>
            <a:r>
              <a:rPr lang="en-US" sz="2000" b="1" dirty="0">
                <a:solidFill>
                  <a:schemeClr val="bg1"/>
                </a:solidFill>
                <a:effectLst/>
                <a:latin typeface="Book Antiqua" panose="02040602050305030304" pitchFamily="18" charset="0"/>
                <a:ea typeface="Calibri" panose="020F0502020204030204" pitchFamily="34" charset="0"/>
                <a:cs typeface="Times New Roman" panose="02020603050405020304" pitchFamily="18" charset="0"/>
              </a:rPr>
              <a:t>RStudio Environment</a:t>
            </a:r>
          </a:p>
        </p:txBody>
      </p:sp>
    </p:spTree>
    <p:extLst>
      <p:ext uri="{BB962C8B-B14F-4D97-AF65-F5344CB8AC3E}">
        <p14:creationId xmlns:p14="http://schemas.microsoft.com/office/powerpoint/2010/main" val="6610840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293E37-FCDF-02B1-AFBC-AD171164C7BE}"/>
              </a:ext>
            </a:extLst>
          </p:cNvPr>
          <p:cNvPicPr>
            <a:picLocks noChangeAspect="1"/>
          </p:cNvPicPr>
          <p:nvPr/>
        </p:nvPicPr>
        <p:blipFill>
          <a:blip r:embed="rId4"/>
          <a:stretch>
            <a:fillRect/>
          </a:stretch>
        </p:blipFill>
        <p:spPr>
          <a:xfrm>
            <a:off x="0" y="0"/>
            <a:ext cx="10171611" cy="6371306"/>
          </a:xfrm>
          <a:prstGeom prst="rect">
            <a:avLst/>
          </a:prstGeom>
        </p:spPr>
      </p:pic>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1001284" y="4745468"/>
            <a:ext cx="4685614" cy="597686"/>
          </a:xfrm>
        </p:spPr>
        <p:txBody>
          <a:bodyPr>
            <a:normAutofit/>
          </a:bodyPr>
          <a:lstStyle/>
          <a:p>
            <a:pPr marL="0" indent="0" algn="ctr">
              <a:lnSpc>
                <a:spcPct val="150000"/>
              </a:lnSpc>
              <a:buNone/>
            </a:pPr>
            <a:r>
              <a:rPr lang="en-US" sz="2000" b="1" dirty="0" err="1">
                <a:solidFill>
                  <a:schemeClr val="bg1"/>
                </a:solidFill>
                <a:effectLst/>
                <a:latin typeface="Book Antiqua" panose="02040602050305030304" pitchFamily="18" charset="0"/>
                <a:ea typeface="Calibri" panose="020F0502020204030204" pitchFamily="34" charset="0"/>
                <a:cs typeface="Times New Roman" panose="02020603050405020304" pitchFamily="18" charset="0"/>
              </a:rPr>
              <a:t>R</a:t>
            </a:r>
            <a:r>
              <a:rPr lang="en-US" sz="2000" b="1" dirty="0" err="1">
                <a:solidFill>
                  <a:schemeClr val="bg1"/>
                </a:solidFill>
                <a:latin typeface="Book Antiqua" panose="02040602050305030304" pitchFamily="18" charset="0"/>
                <a:ea typeface="Calibri" panose="020F0502020204030204" pitchFamily="34" charset="0"/>
                <a:cs typeface="Times New Roman" panose="02020603050405020304" pitchFamily="18" charset="0"/>
              </a:rPr>
              <a:t>C</a:t>
            </a:r>
            <a:r>
              <a:rPr lang="en-US" sz="2000" b="1" dirty="0" err="1">
                <a:solidFill>
                  <a:schemeClr val="bg1"/>
                </a:solidFill>
                <a:effectLst/>
                <a:latin typeface="Book Antiqua" panose="02040602050305030304" pitchFamily="18" charset="0"/>
                <a:ea typeface="Calibri" panose="020F0502020204030204" pitchFamily="34" charset="0"/>
                <a:cs typeface="Times New Roman" panose="02020603050405020304" pitchFamily="18" charset="0"/>
              </a:rPr>
              <a:t>ode</a:t>
            </a:r>
            <a:r>
              <a:rPr lang="en-US" sz="2000" b="1" dirty="0">
                <a:solidFill>
                  <a:schemeClr val="bg1"/>
                </a:solidFill>
                <a:effectLst/>
                <a:latin typeface="Book Antiqua" panose="02040602050305030304" pitchFamily="18" charset="0"/>
                <a:ea typeface="Calibri" panose="020F0502020204030204" pitchFamily="34" charset="0"/>
                <a:cs typeface="Times New Roman" panose="02020603050405020304" pitchFamily="18" charset="0"/>
              </a:rPr>
              <a:t> Console and Terminal</a:t>
            </a:r>
          </a:p>
        </p:txBody>
      </p:sp>
      <p:sp>
        <p:nvSpPr>
          <p:cNvPr id="2" name="Content Placeholder 4">
            <a:extLst>
              <a:ext uri="{FF2B5EF4-FFF2-40B4-BE49-F238E27FC236}">
                <a16:creationId xmlns:a16="http://schemas.microsoft.com/office/drawing/2014/main" id="{635BD685-60C4-ACB5-23FB-38450920E88E}"/>
              </a:ext>
            </a:extLst>
          </p:cNvPr>
          <p:cNvSpPr txBox="1">
            <a:spLocks/>
          </p:cNvSpPr>
          <p:nvPr/>
        </p:nvSpPr>
        <p:spPr>
          <a:xfrm>
            <a:off x="10171611" y="1160546"/>
            <a:ext cx="1837509" cy="5976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Object Storage</a:t>
            </a:r>
          </a:p>
        </p:txBody>
      </p:sp>
      <p:sp>
        <p:nvSpPr>
          <p:cNvPr id="4" name="Content Placeholder 4">
            <a:extLst>
              <a:ext uri="{FF2B5EF4-FFF2-40B4-BE49-F238E27FC236}">
                <a16:creationId xmlns:a16="http://schemas.microsoft.com/office/drawing/2014/main" id="{0DC7488E-5203-E10A-5A46-611A3076873B}"/>
              </a:ext>
            </a:extLst>
          </p:cNvPr>
          <p:cNvSpPr txBox="1">
            <a:spLocks/>
          </p:cNvSpPr>
          <p:nvPr/>
        </p:nvSpPr>
        <p:spPr>
          <a:xfrm>
            <a:off x="10171611" y="3428999"/>
            <a:ext cx="1837509" cy="785950"/>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Windows or Visualization Area</a:t>
            </a:r>
          </a:p>
        </p:txBody>
      </p:sp>
    </p:spTree>
    <p:extLst>
      <p:ext uri="{BB962C8B-B14F-4D97-AF65-F5344CB8AC3E}">
        <p14:creationId xmlns:p14="http://schemas.microsoft.com/office/powerpoint/2010/main" val="32298164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C6E480-45D3-E0DC-59FE-17D25CD087FA}"/>
              </a:ext>
            </a:extLst>
          </p:cNvPr>
          <p:cNvPicPr>
            <a:picLocks noChangeAspect="1"/>
          </p:cNvPicPr>
          <p:nvPr/>
        </p:nvPicPr>
        <p:blipFill>
          <a:blip r:embed="rId4"/>
          <a:stretch>
            <a:fillRect/>
          </a:stretch>
        </p:blipFill>
        <p:spPr>
          <a:xfrm>
            <a:off x="0" y="-1"/>
            <a:ext cx="10171611" cy="6387968"/>
          </a:xfrm>
          <a:prstGeom prst="rect">
            <a:avLst/>
          </a:prstGeom>
        </p:spPr>
      </p:pic>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2020389" y="1584257"/>
            <a:ext cx="4685614" cy="597686"/>
          </a:xfrm>
        </p:spPr>
        <p:txBody>
          <a:bodyPr>
            <a:normAutofit/>
          </a:bodyPr>
          <a:lstStyle/>
          <a:p>
            <a:pPr marL="0" indent="0" algn="ctr">
              <a:lnSpc>
                <a:spcPct val="150000"/>
              </a:lnSpc>
              <a:buNone/>
            </a:pPr>
            <a:r>
              <a:rPr lang="en-US" sz="2000" b="1" dirty="0" err="1">
                <a:solidFill>
                  <a:schemeClr val="bg1"/>
                </a:solidFill>
                <a:effectLst/>
                <a:latin typeface="Book Antiqua" panose="02040602050305030304" pitchFamily="18" charset="0"/>
                <a:ea typeface="Calibri" panose="020F0502020204030204" pitchFamily="34" charset="0"/>
                <a:cs typeface="Times New Roman" panose="02020603050405020304" pitchFamily="18" charset="0"/>
              </a:rPr>
              <a:t>R</a:t>
            </a:r>
            <a:r>
              <a:rPr lang="en-US" sz="2000" b="1" dirty="0" err="1">
                <a:solidFill>
                  <a:schemeClr val="bg1"/>
                </a:solidFill>
                <a:latin typeface="Book Antiqua" panose="02040602050305030304" pitchFamily="18" charset="0"/>
                <a:ea typeface="Calibri" panose="020F0502020204030204" pitchFamily="34" charset="0"/>
                <a:cs typeface="Times New Roman" panose="02020603050405020304" pitchFamily="18" charset="0"/>
              </a:rPr>
              <a:t>C</a:t>
            </a:r>
            <a:r>
              <a:rPr lang="en-US" sz="2000" b="1" dirty="0" err="1">
                <a:solidFill>
                  <a:schemeClr val="bg1"/>
                </a:solidFill>
                <a:effectLst/>
                <a:latin typeface="Book Antiqua" panose="02040602050305030304" pitchFamily="18" charset="0"/>
                <a:ea typeface="Calibri" panose="020F0502020204030204" pitchFamily="34" charset="0"/>
                <a:cs typeface="Times New Roman" panose="02020603050405020304" pitchFamily="18" charset="0"/>
              </a:rPr>
              <a:t>ode</a:t>
            </a:r>
            <a:r>
              <a:rPr lang="en-US" sz="2000" b="1" dirty="0">
                <a:solidFill>
                  <a:schemeClr val="bg1"/>
                </a:solidFill>
                <a:effectLst/>
                <a:latin typeface="Book Antiqua" panose="02040602050305030304" pitchFamily="18" charset="0"/>
                <a:ea typeface="Calibri" panose="020F0502020204030204" pitchFamily="34" charset="0"/>
                <a:cs typeface="Times New Roman" panose="02020603050405020304" pitchFamily="18" charset="0"/>
              </a:rPr>
              <a:t> </a:t>
            </a:r>
            <a:r>
              <a:rPr lang="en-US" sz="2000" b="1" dirty="0">
                <a:solidFill>
                  <a:schemeClr val="bg1"/>
                </a:solidFill>
                <a:latin typeface="Book Antiqua" panose="02040602050305030304" pitchFamily="18" charset="0"/>
                <a:ea typeface="Calibri" panose="020F0502020204030204" pitchFamily="34" charset="0"/>
                <a:cs typeface="Times New Roman" panose="02020603050405020304" pitchFamily="18" charset="0"/>
              </a:rPr>
              <a:t>Writing/Editing Area</a:t>
            </a:r>
            <a:endParaRPr lang="en-US" sz="2000" b="1" dirty="0">
              <a:solidFill>
                <a:schemeClr val="bg1"/>
              </a:solidFill>
              <a:effectLst/>
              <a:latin typeface="Book Antiqua" panose="02040602050305030304" pitchFamily="18" charset="0"/>
              <a:ea typeface="Calibri" panose="020F0502020204030204" pitchFamily="34" charset="0"/>
              <a:cs typeface="Times New Roman" panose="02020603050405020304" pitchFamily="18" charset="0"/>
            </a:endParaRPr>
          </a:p>
        </p:txBody>
      </p:sp>
      <p:sp>
        <p:nvSpPr>
          <p:cNvPr id="2" name="Content Placeholder 4">
            <a:extLst>
              <a:ext uri="{FF2B5EF4-FFF2-40B4-BE49-F238E27FC236}">
                <a16:creationId xmlns:a16="http://schemas.microsoft.com/office/drawing/2014/main" id="{635BD685-60C4-ACB5-23FB-38450920E88E}"/>
              </a:ext>
            </a:extLst>
          </p:cNvPr>
          <p:cNvSpPr txBox="1">
            <a:spLocks/>
          </p:cNvSpPr>
          <p:nvPr/>
        </p:nvSpPr>
        <p:spPr>
          <a:xfrm>
            <a:off x="10171611" y="1160546"/>
            <a:ext cx="1837509" cy="5976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Object Storage</a:t>
            </a:r>
          </a:p>
        </p:txBody>
      </p:sp>
      <p:sp>
        <p:nvSpPr>
          <p:cNvPr id="4" name="Content Placeholder 4">
            <a:extLst>
              <a:ext uri="{FF2B5EF4-FFF2-40B4-BE49-F238E27FC236}">
                <a16:creationId xmlns:a16="http://schemas.microsoft.com/office/drawing/2014/main" id="{0DC7488E-5203-E10A-5A46-611A3076873B}"/>
              </a:ext>
            </a:extLst>
          </p:cNvPr>
          <p:cNvSpPr txBox="1">
            <a:spLocks/>
          </p:cNvSpPr>
          <p:nvPr/>
        </p:nvSpPr>
        <p:spPr>
          <a:xfrm>
            <a:off x="10171611" y="3428999"/>
            <a:ext cx="1837509" cy="785950"/>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Windows or Visualization Area</a:t>
            </a:r>
          </a:p>
        </p:txBody>
      </p:sp>
    </p:spTree>
    <p:extLst>
      <p:ext uri="{BB962C8B-B14F-4D97-AF65-F5344CB8AC3E}">
        <p14:creationId xmlns:p14="http://schemas.microsoft.com/office/powerpoint/2010/main" val="32935599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C6E480-45D3-E0DC-59FE-17D25CD087FA}"/>
              </a:ext>
            </a:extLst>
          </p:cNvPr>
          <p:cNvPicPr>
            <a:picLocks noChangeAspect="1"/>
          </p:cNvPicPr>
          <p:nvPr/>
        </p:nvPicPr>
        <p:blipFill>
          <a:blip r:embed="rId4"/>
          <a:stretch>
            <a:fillRect/>
          </a:stretch>
        </p:blipFill>
        <p:spPr>
          <a:xfrm>
            <a:off x="0" y="-1"/>
            <a:ext cx="10171611" cy="6387968"/>
          </a:xfrm>
          <a:prstGeom prst="rect">
            <a:avLst/>
          </a:prstGeom>
        </p:spPr>
      </p:pic>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3265713" y="1566840"/>
            <a:ext cx="1472152" cy="597686"/>
          </a:xfrm>
          <a:ln w="38100">
            <a:solidFill>
              <a:schemeClr val="bg1"/>
            </a:solidFill>
            <a:prstDash val="dash"/>
          </a:ln>
        </p:spPr>
        <p:txBody>
          <a:bodyPr>
            <a:normAutofit/>
          </a:bodyPr>
          <a:lstStyle/>
          <a:p>
            <a:pPr marL="0" indent="0" algn="ctr">
              <a:lnSpc>
                <a:spcPct val="150000"/>
              </a:lnSpc>
              <a:buNone/>
            </a:pPr>
            <a:r>
              <a:rPr lang="en-US" sz="2000" b="1" dirty="0">
                <a:ln>
                  <a:solidFill>
                    <a:schemeClr val="tx1"/>
                  </a:solidFill>
                  <a:prstDash val="dash"/>
                </a:ln>
                <a:solidFill>
                  <a:schemeClr val="bg1"/>
                </a:solidFill>
                <a:latin typeface="Book Antiqua" panose="02040602050305030304" pitchFamily="18" charset="0"/>
                <a:ea typeface="Calibri" panose="020F0502020204030204" pitchFamily="34" charset="0"/>
                <a:cs typeface="Times New Roman" panose="02020603050405020304" pitchFamily="18" charset="0"/>
              </a:rPr>
              <a:t>libraries</a:t>
            </a:r>
            <a:endParaRPr lang="en-US" sz="2000" b="1" dirty="0">
              <a:ln>
                <a:solidFill>
                  <a:schemeClr val="tx1"/>
                </a:solidFill>
                <a:prstDash val="dash"/>
              </a:ln>
              <a:solidFill>
                <a:schemeClr val="bg1"/>
              </a:solidFill>
              <a:effectLst/>
              <a:latin typeface="Book Antiqua" panose="02040602050305030304" pitchFamily="18" charset="0"/>
              <a:ea typeface="Calibri" panose="020F0502020204030204" pitchFamily="34" charset="0"/>
              <a:cs typeface="Times New Roman" panose="02020603050405020304" pitchFamily="18" charset="0"/>
            </a:endParaRPr>
          </a:p>
        </p:txBody>
      </p:sp>
      <p:sp>
        <p:nvSpPr>
          <p:cNvPr id="2" name="Content Placeholder 4">
            <a:extLst>
              <a:ext uri="{FF2B5EF4-FFF2-40B4-BE49-F238E27FC236}">
                <a16:creationId xmlns:a16="http://schemas.microsoft.com/office/drawing/2014/main" id="{635BD685-60C4-ACB5-23FB-38450920E88E}"/>
              </a:ext>
            </a:extLst>
          </p:cNvPr>
          <p:cNvSpPr txBox="1">
            <a:spLocks/>
          </p:cNvSpPr>
          <p:nvPr/>
        </p:nvSpPr>
        <p:spPr>
          <a:xfrm>
            <a:off x="10171611" y="1160546"/>
            <a:ext cx="1837509" cy="5976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Object Storage</a:t>
            </a:r>
          </a:p>
        </p:txBody>
      </p:sp>
      <p:sp>
        <p:nvSpPr>
          <p:cNvPr id="4" name="Content Placeholder 4">
            <a:extLst>
              <a:ext uri="{FF2B5EF4-FFF2-40B4-BE49-F238E27FC236}">
                <a16:creationId xmlns:a16="http://schemas.microsoft.com/office/drawing/2014/main" id="{0DC7488E-5203-E10A-5A46-611A3076873B}"/>
              </a:ext>
            </a:extLst>
          </p:cNvPr>
          <p:cNvSpPr txBox="1">
            <a:spLocks/>
          </p:cNvSpPr>
          <p:nvPr/>
        </p:nvSpPr>
        <p:spPr>
          <a:xfrm>
            <a:off x="10171611" y="3428999"/>
            <a:ext cx="1837509" cy="785950"/>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Windows or Visualization Area</a:t>
            </a:r>
          </a:p>
        </p:txBody>
      </p:sp>
      <p:cxnSp>
        <p:nvCxnSpPr>
          <p:cNvPr id="5" name="Straight Arrow Connector 4">
            <a:extLst>
              <a:ext uri="{FF2B5EF4-FFF2-40B4-BE49-F238E27FC236}">
                <a16:creationId xmlns:a16="http://schemas.microsoft.com/office/drawing/2014/main" id="{A0FBB7F3-6C80-02CA-3C26-EB2EA735A75D}"/>
              </a:ext>
            </a:extLst>
          </p:cNvPr>
          <p:cNvCxnSpPr/>
          <p:nvPr/>
        </p:nvCxnSpPr>
        <p:spPr>
          <a:xfrm flipH="1">
            <a:off x="2072639" y="1900518"/>
            <a:ext cx="1193074"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1705741-C132-69B0-27B5-9CF2C1F26691}"/>
              </a:ext>
            </a:extLst>
          </p:cNvPr>
          <p:cNvCxnSpPr>
            <a:cxnSpLocks/>
          </p:cNvCxnSpPr>
          <p:nvPr/>
        </p:nvCxnSpPr>
        <p:spPr>
          <a:xfrm flipH="1" flipV="1">
            <a:off x="2072639" y="1062446"/>
            <a:ext cx="1193074" cy="50439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FD902B0-D88E-39CC-A1E3-3EC4E493A65B}"/>
              </a:ext>
            </a:extLst>
          </p:cNvPr>
          <p:cNvCxnSpPr>
            <a:cxnSpLocks/>
          </p:cNvCxnSpPr>
          <p:nvPr/>
        </p:nvCxnSpPr>
        <p:spPr>
          <a:xfrm flipH="1" flipV="1">
            <a:off x="2669176" y="348343"/>
            <a:ext cx="1193074" cy="121849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68185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91BEA6D-C843-8212-A164-0B65003AAF32}"/>
              </a:ext>
            </a:extLst>
          </p:cNvPr>
          <p:cNvPicPr>
            <a:picLocks noChangeAspect="1"/>
          </p:cNvPicPr>
          <p:nvPr/>
        </p:nvPicPr>
        <p:blipFill>
          <a:blip r:embed="rId4"/>
          <a:stretch>
            <a:fillRect/>
          </a:stretch>
        </p:blipFill>
        <p:spPr>
          <a:xfrm>
            <a:off x="0" y="0"/>
            <a:ext cx="10038232" cy="5795554"/>
          </a:xfrm>
          <a:prstGeom prst="rect">
            <a:avLst/>
          </a:prstGeom>
        </p:spPr>
      </p:pic>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876798" y="1601675"/>
            <a:ext cx="1472152" cy="597686"/>
          </a:xfrm>
          <a:ln w="38100">
            <a:solidFill>
              <a:schemeClr val="bg1"/>
            </a:solidFill>
            <a:prstDash val="dash"/>
          </a:ln>
        </p:spPr>
        <p:txBody>
          <a:bodyPr>
            <a:normAutofit/>
          </a:bodyPr>
          <a:lstStyle/>
          <a:p>
            <a:pPr marL="0" indent="0" algn="ctr">
              <a:lnSpc>
                <a:spcPct val="150000"/>
              </a:lnSpc>
              <a:buNone/>
            </a:pPr>
            <a:r>
              <a:rPr lang="en-US" sz="2000" b="1" dirty="0">
                <a:ln>
                  <a:solidFill>
                    <a:schemeClr val="tx1"/>
                  </a:solidFill>
                  <a:prstDash val="dash"/>
                </a:ln>
                <a:solidFill>
                  <a:schemeClr val="bg1"/>
                </a:solidFill>
                <a:latin typeface="Book Antiqua" panose="02040602050305030304" pitchFamily="18" charset="0"/>
                <a:ea typeface="Calibri" panose="020F0502020204030204" pitchFamily="34" charset="0"/>
                <a:cs typeface="Times New Roman" panose="02020603050405020304" pitchFamily="18" charset="0"/>
              </a:rPr>
              <a:t>libraries</a:t>
            </a:r>
            <a:endParaRPr lang="en-US" sz="2000" b="1" dirty="0">
              <a:ln>
                <a:solidFill>
                  <a:schemeClr val="tx1"/>
                </a:solidFill>
                <a:prstDash val="dash"/>
              </a:ln>
              <a:solidFill>
                <a:schemeClr val="bg1"/>
              </a:solidFill>
              <a:effectLst/>
              <a:latin typeface="Book Antiqua" panose="02040602050305030304" pitchFamily="18" charset="0"/>
              <a:ea typeface="Calibri" panose="020F0502020204030204" pitchFamily="34" charset="0"/>
              <a:cs typeface="Times New Roman" panose="02020603050405020304" pitchFamily="18" charset="0"/>
            </a:endParaRPr>
          </a:p>
        </p:txBody>
      </p:sp>
      <p:sp>
        <p:nvSpPr>
          <p:cNvPr id="2" name="Content Placeholder 4">
            <a:extLst>
              <a:ext uri="{FF2B5EF4-FFF2-40B4-BE49-F238E27FC236}">
                <a16:creationId xmlns:a16="http://schemas.microsoft.com/office/drawing/2014/main" id="{635BD685-60C4-ACB5-23FB-38450920E88E}"/>
              </a:ext>
            </a:extLst>
          </p:cNvPr>
          <p:cNvSpPr txBox="1">
            <a:spLocks/>
          </p:cNvSpPr>
          <p:nvPr/>
        </p:nvSpPr>
        <p:spPr>
          <a:xfrm>
            <a:off x="10171611" y="1160546"/>
            <a:ext cx="1837509" cy="5976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Object Storage</a:t>
            </a:r>
          </a:p>
        </p:txBody>
      </p:sp>
      <p:sp>
        <p:nvSpPr>
          <p:cNvPr id="4" name="Content Placeholder 4">
            <a:extLst>
              <a:ext uri="{FF2B5EF4-FFF2-40B4-BE49-F238E27FC236}">
                <a16:creationId xmlns:a16="http://schemas.microsoft.com/office/drawing/2014/main" id="{0DC7488E-5203-E10A-5A46-611A3076873B}"/>
              </a:ext>
            </a:extLst>
          </p:cNvPr>
          <p:cNvSpPr txBox="1">
            <a:spLocks/>
          </p:cNvSpPr>
          <p:nvPr/>
        </p:nvSpPr>
        <p:spPr>
          <a:xfrm>
            <a:off x="10171611" y="3428999"/>
            <a:ext cx="1837509" cy="785950"/>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Windows or Visualization Area</a:t>
            </a:r>
          </a:p>
        </p:txBody>
      </p:sp>
      <p:cxnSp>
        <p:nvCxnSpPr>
          <p:cNvPr id="10" name="Straight Arrow Connector 9">
            <a:extLst>
              <a:ext uri="{FF2B5EF4-FFF2-40B4-BE49-F238E27FC236}">
                <a16:creationId xmlns:a16="http://schemas.microsoft.com/office/drawing/2014/main" id="{0FD902B0-D88E-39CC-A1E3-3EC4E493A65B}"/>
              </a:ext>
            </a:extLst>
          </p:cNvPr>
          <p:cNvCxnSpPr>
            <a:cxnSpLocks/>
          </p:cNvCxnSpPr>
          <p:nvPr/>
        </p:nvCxnSpPr>
        <p:spPr>
          <a:xfrm flipH="1" flipV="1">
            <a:off x="3727269" y="461554"/>
            <a:ext cx="1149529" cy="1140121"/>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4762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0D13155-A872-E457-195D-7FC61269F466}"/>
              </a:ext>
            </a:extLst>
          </p:cNvPr>
          <p:cNvPicPr>
            <a:picLocks noChangeAspect="1"/>
          </p:cNvPicPr>
          <p:nvPr/>
        </p:nvPicPr>
        <p:blipFill>
          <a:blip r:embed="rId4"/>
          <a:stretch>
            <a:fillRect/>
          </a:stretch>
        </p:blipFill>
        <p:spPr>
          <a:xfrm>
            <a:off x="0" y="-1"/>
            <a:ext cx="10171611" cy="6351981"/>
          </a:xfrm>
          <a:prstGeom prst="rect">
            <a:avLst/>
          </a:prstGeom>
        </p:spPr>
      </p:pic>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876798" y="1459389"/>
            <a:ext cx="1472152" cy="597686"/>
          </a:xfrm>
          <a:ln w="38100">
            <a:solidFill>
              <a:schemeClr val="bg1"/>
            </a:solidFill>
            <a:prstDash val="dash"/>
          </a:ln>
        </p:spPr>
        <p:txBody>
          <a:bodyPr>
            <a:normAutofit/>
          </a:bodyPr>
          <a:lstStyle/>
          <a:p>
            <a:pPr marL="0" indent="0" algn="ctr">
              <a:lnSpc>
                <a:spcPct val="150000"/>
              </a:lnSpc>
              <a:buNone/>
            </a:pPr>
            <a:r>
              <a:rPr lang="en-US" sz="2000" b="1" dirty="0">
                <a:ln>
                  <a:solidFill>
                    <a:schemeClr val="tx1"/>
                  </a:solidFill>
                  <a:prstDash val="dash"/>
                </a:ln>
                <a:solidFill>
                  <a:schemeClr val="bg1"/>
                </a:solidFill>
                <a:latin typeface="Book Antiqua" panose="02040602050305030304" pitchFamily="18" charset="0"/>
                <a:ea typeface="Calibri" panose="020F0502020204030204" pitchFamily="34" charset="0"/>
                <a:cs typeface="Times New Roman" panose="02020603050405020304" pitchFamily="18" charset="0"/>
              </a:rPr>
              <a:t>libraries</a:t>
            </a:r>
            <a:endParaRPr lang="en-US" sz="2000" b="1" dirty="0">
              <a:ln>
                <a:solidFill>
                  <a:schemeClr val="tx1"/>
                </a:solidFill>
                <a:prstDash val="dash"/>
              </a:ln>
              <a:solidFill>
                <a:schemeClr val="bg1"/>
              </a:solidFill>
              <a:effectLst/>
              <a:latin typeface="Book Antiqua" panose="02040602050305030304" pitchFamily="18" charset="0"/>
              <a:ea typeface="Calibri" panose="020F0502020204030204" pitchFamily="34" charset="0"/>
              <a:cs typeface="Times New Roman" panose="02020603050405020304" pitchFamily="18" charset="0"/>
            </a:endParaRPr>
          </a:p>
        </p:txBody>
      </p:sp>
      <p:sp>
        <p:nvSpPr>
          <p:cNvPr id="2" name="Content Placeholder 4">
            <a:extLst>
              <a:ext uri="{FF2B5EF4-FFF2-40B4-BE49-F238E27FC236}">
                <a16:creationId xmlns:a16="http://schemas.microsoft.com/office/drawing/2014/main" id="{635BD685-60C4-ACB5-23FB-38450920E88E}"/>
              </a:ext>
            </a:extLst>
          </p:cNvPr>
          <p:cNvSpPr txBox="1">
            <a:spLocks/>
          </p:cNvSpPr>
          <p:nvPr/>
        </p:nvSpPr>
        <p:spPr>
          <a:xfrm>
            <a:off x="10171611" y="1160546"/>
            <a:ext cx="1837509" cy="5976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Object Storage</a:t>
            </a:r>
          </a:p>
        </p:txBody>
      </p:sp>
      <p:sp>
        <p:nvSpPr>
          <p:cNvPr id="4" name="Content Placeholder 4">
            <a:extLst>
              <a:ext uri="{FF2B5EF4-FFF2-40B4-BE49-F238E27FC236}">
                <a16:creationId xmlns:a16="http://schemas.microsoft.com/office/drawing/2014/main" id="{0DC7488E-5203-E10A-5A46-611A3076873B}"/>
              </a:ext>
            </a:extLst>
          </p:cNvPr>
          <p:cNvSpPr txBox="1">
            <a:spLocks/>
          </p:cNvSpPr>
          <p:nvPr/>
        </p:nvSpPr>
        <p:spPr>
          <a:xfrm>
            <a:off x="10171611" y="3428999"/>
            <a:ext cx="1837509" cy="785950"/>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Windows or Visualization Area</a:t>
            </a:r>
          </a:p>
        </p:txBody>
      </p:sp>
      <p:cxnSp>
        <p:nvCxnSpPr>
          <p:cNvPr id="10" name="Straight Arrow Connector 9">
            <a:extLst>
              <a:ext uri="{FF2B5EF4-FFF2-40B4-BE49-F238E27FC236}">
                <a16:creationId xmlns:a16="http://schemas.microsoft.com/office/drawing/2014/main" id="{0FD902B0-D88E-39CC-A1E3-3EC4E493A65B}"/>
              </a:ext>
            </a:extLst>
          </p:cNvPr>
          <p:cNvCxnSpPr>
            <a:cxnSpLocks/>
          </p:cNvCxnSpPr>
          <p:nvPr/>
        </p:nvCxnSpPr>
        <p:spPr>
          <a:xfrm flipH="1">
            <a:off x="4258491" y="2057075"/>
            <a:ext cx="1354383" cy="111891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75870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87DBAF7-78CC-8DC6-06C9-567D9BF0B7AF}"/>
              </a:ext>
            </a:extLst>
          </p:cNvPr>
          <p:cNvPicPr>
            <a:picLocks noChangeAspect="1"/>
          </p:cNvPicPr>
          <p:nvPr/>
        </p:nvPicPr>
        <p:blipFill>
          <a:blip r:embed="rId4"/>
          <a:stretch>
            <a:fillRect/>
          </a:stretch>
        </p:blipFill>
        <p:spPr>
          <a:xfrm>
            <a:off x="1" y="1"/>
            <a:ext cx="10181330" cy="6365966"/>
          </a:xfrm>
          <a:prstGeom prst="rect">
            <a:avLst/>
          </a:prstGeom>
        </p:spPr>
      </p:pic>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876798" y="1459389"/>
            <a:ext cx="1472152" cy="597686"/>
          </a:xfrm>
          <a:ln w="38100">
            <a:solidFill>
              <a:schemeClr val="bg1"/>
            </a:solidFill>
            <a:prstDash val="dash"/>
          </a:ln>
        </p:spPr>
        <p:txBody>
          <a:bodyPr>
            <a:normAutofit/>
          </a:bodyPr>
          <a:lstStyle/>
          <a:p>
            <a:pPr marL="0" indent="0" algn="ctr">
              <a:lnSpc>
                <a:spcPct val="150000"/>
              </a:lnSpc>
              <a:buNone/>
            </a:pPr>
            <a:r>
              <a:rPr lang="en-US" sz="2000" b="1" dirty="0">
                <a:ln>
                  <a:solidFill>
                    <a:schemeClr val="tx1"/>
                  </a:solidFill>
                  <a:prstDash val="dash"/>
                </a:ln>
                <a:solidFill>
                  <a:schemeClr val="bg1"/>
                </a:solidFill>
                <a:latin typeface="Book Antiqua" panose="02040602050305030304" pitchFamily="18" charset="0"/>
                <a:ea typeface="Calibri" panose="020F0502020204030204" pitchFamily="34" charset="0"/>
                <a:cs typeface="Times New Roman" panose="02020603050405020304" pitchFamily="18" charset="0"/>
              </a:rPr>
              <a:t>libraries</a:t>
            </a:r>
            <a:endParaRPr lang="en-US" sz="2000" b="1" dirty="0">
              <a:ln>
                <a:solidFill>
                  <a:schemeClr val="tx1"/>
                </a:solidFill>
                <a:prstDash val="dash"/>
              </a:ln>
              <a:solidFill>
                <a:schemeClr val="bg1"/>
              </a:solidFill>
              <a:effectLst/>
              <a:latin typeface="Book Antiqua" panose="02040602050305030304" pitchFamily="18" charset="0"/>
              <a:ea typeface="Calibri" panose="020F0502020204030204" pitchFamily="34" charset="0"/>
              <a:cs typeface="Times New Roman" panose="02020603050405020304" pitchFamily="18" charset="0"/>
            </a:endParaRPr>
          </a:p>
        </p:txBody>
      </p:sp>
      <p:sp>
        <p:nvSpPr>
          <p:cNvPr id="2" name="Content Placeholder 4">
            <a:extLst>
              <a:ext uri="{FF2B5EF4-FFF2-40B4-BE49-F238E27FC236}">
                <a16:creationId xmlns:a16="http://schemas.microsoft.com/office/drawing/2014/main" id="{635BD685-60C4-ACB5-23FB-38450920E88E}"/>
              </a:ext>
            </a:extLst>
          </p:cNvPr>
          <p:cNvSpPr txBox="1">
            <a:spLocks/>
          </p:cNvSpPr>
          <p:nvPr/>
        </p:nvSpPr>
        <p:spPr>
          <a:xfrm>
            <a:off x="10171611" y="1160546"/>
            <a:ext cx="1837509" cy="5976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Object Storage</a:t>
            </a:r>
          </a:p>
        </p:txBody>
      </p:sp>
      <p:sp>
        <p:nvSpPr>
          <p:cNvPr id="4" name="Content Placeholder 4">
            <a:extLst>
              <a:ext uri="{FF2B5EF4-FFF2-40B4-BE49-F238E27FC236}">
                <a16:creationId xmlns:a16="http://schemas.microsoft.com/office/drawing/2014/main" id="{0DC7488E-5203-E10A-5A46-611A3076873B}"/>
              </a:ext>
            </a:extLst>
          </p:cNvPr>
          <p:cNvSpPr txBox="1">
            <a:spLocks/>
          </p:cNvSpPr>
          <p:nvPr/>
        </p:nvSpPr>
        <p:spPr>
          <a:xfrm>
            <a:off x="10171611" y="3428999"/>
            <a:ext cx="1837509" cy="785950"/>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buNone/>
            </a:pPr>
            <a:r>
              <a:rPr lang="en-US" sz="1800" b="1" dirty="0">
                <a:latin typeface="Book Antiqua" panose="02040602050305030304" pitchFamily="18" charset="0"/>
                <a:ea typeface="Calibri" panose="020F0502020204030204" pitchFamily="34" charset="0"/>
                <a:cs typeface="Times New Roman" panose="02020603050405020304" pitchFamily="18" charset="0"/>
              </a:rPr>
              <a:t>Windows or Visualization Area</a:t>
            </a:r>
          </a:p>
        </p:txBody>
      </p:sp>
      <p:cxnSp>
        <p:nvCxnSpPr>
          <p:cNvPr id="10" name="Straight Arrow Connector 9">
            <a:extLst>
              <a:ext uri="{FF2B5EF4-FFF2-40B4-BE49-F238E27FC236}">
                <a16:creationId xmlns:a16="http://schemas.microsoft.com/office/drawing/2014/main" id="{0FD902B0-D88E-39CC-A1E3-3EC4E493A65B}"/>
              </a:ext>
            </a:extLst>
          </p:cNvPr>
          <p:cNvCxnSpPr>
            <a:cxnSpLocks/>
          </p:cNvCxnSpPr>
          <p:nvPr/>
        </p:nvCxnSpPr>
        <p:spPr>
          <a:xfrm flipH="1">
            <a:off x="2586446" y="2057075"/>
            <a:ext cx="3026428" cy="24800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B852FBEF-58EC-00E4-294D-9742FFBA6500}"/>
              </a:ext>
            </a:extLst>
          </p:cNvPr>
          <p:cNvPicPr>
            <a:picLocks noChangeAspect="1"/>
          </p:cNvPicPr>
          <p:nvPr/>
        </p:nvPicPr>
        <p:blipFill>
          <a:blip r:embed="rId5"/>
          <a:stretch>
            <a:fillRect/>
          </a:stretch>
        </p:blipFill>
        <p:spPr>
          <a:xfrm>
            <a:off x="5437831" y="4398346"/>
            <a:ext cx="6754168" cy="1000265"/>
          </a:xfrm>
          <a:prstGeom prst="rect">
            <a:avLst/>
          </a:prstGeom>
          <a:solidFill>
            <a:srgbClr val="FFFFFF">
              <a:shade val="85000"/>
            </a:srgbClr>
          </a:solidFill>
          <a:ln w="19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Picture 12">
            <a:extLst>
              <a:ext uri="{FF2B5EF4-FFF2-40B4-BE49-F238E27FC236}">
                <a16:creationId xmlns:a16="http://schemas.microsoft.com/office/drawing/2014/main" id="{56E8CBC7-9BCC-1312-55A9-692769734A7C}"/>
              </a:ext>
            </a:extLst>
          </p:cNvPr>
          <p:cNvPicPr>
            <a:picLocks noChangeAspect="1"/>
          </p:cNvPicPr>
          <p:nvPr/>
        </p:nvPicPr>
        <p:blipFill>
          <a:blip r:embed="rId6"/>
          <a:stretch>
            <a:fillRect/>
          </a:stretch>
        </p:blipFill>
        <p:spPr>
          <a:xfrm>
            <a:off x="3912385" y="2185714"/>
            <a:ext cx="8297433" cy="1962424"/>
          </a:xfrm>
          <a:prstGeom prst="rect">
            <a:avLst/>
          </a:prstGeom>
          <a:ln w="19050">
            <a:solidFill>
              <a:schemeClr val="bg1"/>
            </a:solidFill>
          </a:ln>
        </p:spPr>
      </p:pic>
    </p:spTree>
    <p:extLst>
      <p:ext uri="{BB962C8B-B14F-4D97-AF65-F5344CB8AC3E}">
        <p14:creationId xmlns:p14="http://schemas.microsoft.com/office/powerpoint/2010/main" val="2407910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US" sz="2400" b="1" dirty="0">
                <a:effectLst/>
                <a:latin typeface="Book Antiqua" panose="02040602050305030304" pitchFamily="18" charset="0"/>
                <a:ea typeface="Calibri" panose="020F0502020204030204" pitchFamily="34" charset="0"/>
                <a:cs typeface="Times New Roman" panose="02020603050405020304" pitchFamily="18" charset="0"/>
              </a:rPr>
              <a:t>R Introduction and Basic Functions</a:t>
            </a:r>
            <a:endParaRPr lang="en-US" sz="2400" b="1" dirty="0">
              <a:latin typeface="Book Antiqua" panose="02040602050305030304" pitchFamily="18" charset="0"/>
              <a:ea typeface="Calibri" panose="020F0502020204030204" pitchFamily="34" charset="0"/>
              <a:cs typeface="Times New Roman" panose="02020603050405020304" pitchFamily="18" charset="0"/>
            </a:endParaRPr>
          </a:p>
          <a:p>
            <a:pPr marL="444500" indent="-444500">
              <a:lnSpc>
                <a:spcPct val="150000"/>
              </a:lnSpc>
              <a:buFont typeface="Wingdings" panose="05000000000000000000" pitchFamily="2" charset="2"/>
              <a:buChar char="Ø"/>
            </a:pPr>
            <a:r>
              <a:rPr lang="en-US" sz="2400" dirty="0">
                <a:latin typeface="Book Antiqua" panose="02040602050305030304" pitchFamily="18" charset="0"/>
                <a:ea typeface="Calibri" panose="020F0502020204030204" pitchFamily="34" charset="0"/>
                <a:cs typeface="Times New Roman" panose="02020603050405020304" pitchFamily="18" charset="0"/>
              </a:rPr>
              <a:t>Results of calculation can be stored in objects using the </a:t>
            </a:r>
            <a:r>
              <a:rPr lang="en-US" sz="2400" b="1" dirty="0">
                <a:solidFill>
                  <a:srgbClr val="FF0000"/>
                </a:solidFill>
                <a:latin typeface="Book Antiqua" panose="02040602050305030304" pitchFamily="18" charset="0"/>
                <a:ea typeface="Calibri" panose="020F0502020204030204" pitchFamily="34" charset="0"/>
                <a:cs typeface="Times New Roman" panose="02020603050405020304" pitchFamily="18" charset="0"/>
              </a:rPr>
              <a:t>arrow operator</a:t>
            </a:r>
            <a:r>
              <a:rPr lang="en-US" sz="2400" dirty="0">
                <a:solidFill>
                  <a:srgbClr val="FF0000"/>
                </a:solidFill>
                <a:latin typeface="Book Antiqua" panose="02040602050305030304" pitchFamily="18" charset="0"/>
                <a:ea typeface="Calibri" panose="020F0502020204030204" pitchFamily="34" charset="0"/>
                <a:cs typeface="Times New Roman" panose="02020603050405020304" pitchFamily="18" charset="0"/>
              </a:rPr>
              <a:t> (</a:t>
            </a:r>
            <a:r>
              <a:rPr lang="en-US" sz="2400" dirty="0">
                <a:solidFill>
                  <a:srgbClr val="FF0000"/>
                </a:solidFill>
                <a:latin typeface="Lucida Console" panose="020B0609040504020204" pitchFamily="49" charset="0"/>
                <a:ea typeface="Calibri" panose="020F0502020204030204" pitchFamily="34" charset="0"/>
                <a:cs typeface="Times New Roman" panose="02020603050405020304" pitchFamily="18" charset="0"/>
              </a:rPr>
              <a:t>&lt;-</a:t>
            </a:r>
            <a:r>
              <a:rPr lang="en-US" sz="2400" dirty="0">
                <a:solidFill>
                  <a:srgbClr val="FF0000"/>
                </a:solidFill>
                <a:latin typeface="Book Antiqua" panose="02040602050305030304" pitchFamily="18" charset="0"/>
                <a:ea typeface="Calibri" panose="020F0502020204030204" pitchFamily="34" charset="0"/>
                <a:cs typeface="Times New Roman" panose="02020603050405020304" pitchFamily="18" charset="0"/>
              </a:rPr>
              <a:t>)</a:t>
            </a:r>
            <a:r>
              <a:rPr lang="en-US" sz="2400" dirty="0">
                <a:latin typeface="Book Antiqua" panose="02040602050305030304" pitchFamily="18" charset="0"/>
                <a:ea typeface="Calibri" panose="020F0502020204030204" pitchFamily="34" charset="0"/>
                <a:cs typeface="Times New Roman" panose="02020603050405020304" pitchFamily="18" charset="0"/>
              </a:rPr>
              <a:t> </a:t>
            </a:r>
            <a:br>
              <a:rPr lang="en-US" sz="2400" dirty="0">
                <a:latin typeface="Book Antiqua" panose="02040602050305030304" pitchFamily="18" charset="0"/>
                <a:ea typeface="Calibri" panose="020F0502020204030204" pitchFamily="34" charset="0"/>
                <a:cs typeface="Times New Roman" panose="02020603050405020304" pitchFamily="18" charset="0"/>
              </a:rPr>
            </a:br>
            <a:r>
              <a:rPr lang="en-US" sz="2400" dirty="0">
                <a:latin typeface="Book Antiqua" panose="02040602050305030304" pitchFamily="18" charset="0"/>
                <a:ea typeface="Calibri" panose="020F0502020204030204" pitchFamily="34" charset="0"/>
                <a:cs typeface="Times New Roman" panose="02020603050405020304" pitchFamily="18" charset="0"/>
              </a:rPr>
              <a:t>and </a:t>
            </a:r>
            <a:r>
              <a:rPr lang="en-US" sz="2400" b="1" dirty="0">
                <a:solidFill>
                  <a:srgbClr val="FF0000"/>
                </a:solidFill>
                <a:latin typeface="Book Antiqua" panose="02040602050305030304" pitchFamily="18" charset="0"/>
                <a:ea typeface="Calibri" panose="020F0502020204030204" pitchFamily="34" charset="0"/>
                <a:cs typeface="Times New Roman" panose="02020603050405020304" pitchFamily="18" charset="0"/>
              </a:rPr>
              <a:t>single equal sign (=) </a:t>
            </a:r>
            <a:r>
              <a:rPr lang="en-US" sz="2400" dirty="0">
                <a:latin typeface="Book Antiqua" panose="02040602050305030304" pitchFamily="18" charset="0"/>
                <a:ea typeface="Calibri" panose="020F0502020204030204" pitchFamily="34" charset="0"/>
                <a:cs typeface="Times New Roman" panose="02020603050405020304" pitchFamily="18" charset="0"/>
              </a:rPr>
              <a:t>(be careful! A single equal sign ‘</a:t>
            </a:r>
            <a:r>
              <a:rPr lang="en-US" sz="2400" dirty="0">
                <a:latin typeface="Lucida Console" panose="020B0609040504020204" pitchFamily="49" charset="0"/>
                <a:ea typeface="Calibri" panose="020F0502020204030204" pitchFamily="34" charset="0"/>
                <a:cs typeface="Times New Roman" panose="02020603050405020304" pitchFamily="18" charset="0"/>
              </a:rPr>
              <a:t>=</a:t>
            </a:r>
            <a:r>
              <a:rPr lang="en-US" sz="2400" dirty="0">
                <a:latin typeface="Book Antiqua" panose="02040602050305030304" pitchFamily="18" charset="0"/>
                <a:ea typeface="Calibri" panose="020F0502020204030204" pitchFamily="34" charset="0"/>
                <a:cs typeface="Times New Roman" panose="02020603050405020304" pitchFamily="18" charset="0"/>
              </a:rPr>
              <a:t>’ used for storing or define any object, in R to use equal form in mathematics we need to use double equal sign, </a:t>
            </a:r>
            <a:r>
              <a:rPr lang="en-US" sz="2400" dirty="0">
                <a:latin typeface="Lucida Console" panose="020B0609040504020204" pitchFamily="49" charset="0"/>
                <a:ea typeface="Calibri" panose="020F0502020204030204" pitchFamily="34" charset="0"/>
                <a:cs typeface="Times New Roman" panose="02020603050405020304" pitchFamily="18" charset="0"/>
              </a:rPr>
              <a:t>‘==’</a:t>
            </a:r>
            <a:r>
              <a:rPr lang="en-US" sz="2400" dirty="0">
                <a:latin typeface="Book Antiqua" panose="02040602050305030304" pitchFamily="18" charset="0"/>
                <a:ea typeface="Calibri" panose="020F0502020204030204" pitchFamily="34" charset="0"/>
                <a:cs typeface="Times New Roman" panose="02020603050405020304" pitchFamily="18" charset="0"/>
              </a:rPr>
              <a:t>)</a:t>
            </a:r>
            <a:endParaRPr lang="en-US" sz="2400" dirty="0">
              <a:effectLst/>
              <a:latin typeface="Book Antiqua" panose="020406020503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561981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A9A6F88D-F48B-DDD1-16B7-63647B263560}"/>
              </a:ext>
            </a:extLst>
          </p:cNvPr>
          <p:cNvPicPr>
            <a:picLocks noChangeAspect="1"/>
          </p:cNvPicPr>
          <p:nvPr/>
        </p:nvPicPr>
        <p:blipFill>
          <a:blip r:embed="rId4"/>
          <a:stretch>
            <a:fillRect/>
          </a:stretch>
        </p:blipFill>
        <p:spPr>
          <a:xfrm>
            <a:off x="0" y="0"/>
            <a:ext cx="10154194" cy="6358626"/>
          </a:xfrm>
          <a:prstGeom prst="rect">
            <a:avLst/>
          </a:prstGeom>
        </p:spPr>
      </p:pic>
    </p:spTree>
    <p:extLst>
      <p:ext uri="{BB962C8B-B14F-4D97-AF65-F5344CB8AC3E}">
        <p14:creationId xmlns:p14="http://schemas.microsoft.com/office/powerpoint/2010/main" val="2342767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Arial Unicode MS" panose="020B0604020202020204" pitchFamily="34" charset="-128"/>
                <a:cs typeface="Arial" panose="020B0604020202020204" pitchFamily="34" charset="0"/>
              </a:rPr>
              <a:t>INTRODUCTION</a:t>
            </a:r>
            <a:endPar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mj-ea"/>
              <a:cs typeface="Arial" panose="020B0604020202020204" pitchFamily="34" charset="0"/>
            </a:endParaRPr>
          </a:p>
        </p:txBody>
      </p:sp>
      <p:sp>
        <p:nvSpPr>
          <p:cNvPr id="2" name="Rectangle 1">
            <a:extLst>
              <a:ext uri="{FF2B5EF4-FFF2-40B4-BE49-F238E27FC236}">
                <a16:creationId xmlns:a16="http://schemas.microsoft.com/office/drawing/2014/main" id="{660E8AE1-9F1A-A941-5097-0321571EECDD}"/>
              </a:ext>
            </a:extLst>
          </p:cNvPr>
          <p:cNvSpPr/>
          <p:nvPr/>
        </p:nvSpPr>
        <p:spPr>
          <a:xfrm>
            <a:off x="3958045" y="1050723"/>
            <a:ext cx="3544388" cy="940526"/>
          </a:xfrm>
          <a:prstGeom prst="rect">
            <a:avLst/>
          </a:prstGeom>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prstClr val="black"/>
                </a:solidFill>
                <a:effectLst/>
                <a:uLnTx/>
                <a:uFillTx/>
                <a:latin typeface="Book Antiqua" panose="02040602050305030304" pitchFamily="18" charset="0"/>
                <a:ea typeface="+mn-ea"/>
                <a:cs typeface="+mn-cs"/>
              </a:rPr>
              <a:t>UTILIZATION OF GRIDDED DATA</a:t>
            </a:r>
            <a:endParaRPr kumimoji="0" lang="en-ID" sz="2200" b="1" i="0" u="none" strike="noStrike" kern="1200" cap="none" spc="0" normalizeH="0" baseline="0" noProof="0" dirty="0">
              <a:ln>
                <a:noFill/>
              </a:ln>
              <a:solidFill>
                <a:prstClr val="black"/>
              </a:solidFill>
              <a:effectLst/>
              <a:uLnTx/>
              <a:uFillTx/>
              <a:latin typeface="Book Antiqua" panose="02040602050305030304" pitchFamily="18" charset="0"/>
              <a:ea typeface="+mn-ea"/>
              <a:cs typeface="+mn-cs"/>
            </a:endParaRPr>
          </a:p>
        </p:txBody>
      </p:sp>
      <p:sp>
        <p:nvSpPr>
          <p:cNvPr id="3" name="Rectangle 2">
            <a:extLst>
              <a:ext uri="{FF2B5EF4-FFF2-40B4-BE49-F238E27FC236}">
                <a16:creationId xmlns:a16="http://schemas.microsoft.com/office/drawing/2014/main" id="{D992D1BF-AEA3-54F8-AF0D-CC3005E1FD20}"/>
              </a:ext>
            </a:extLst>
          </p:cNvPr>
          <p:cNvSpPr/>
          <p:nvPr/>
        </p:nvSpPr>
        <p:spPr>
          <a:xfrm>
            <a:off x="709749" y="2834640"/>
            <a:ext cx="2042160" cy="940526"/>
          </a:xfrm>
          <a:prstGeom prst="rect">
            <a:avLst/>
          </a:prstGeom>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Descriptive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Analysis</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6" name="Rectangle 5">
            <a:extLst>
              <a:ext uri="{FF2B5EF4-FFF2-40B4-BE49-F238E27FC236}">
                <a16:creationId xmlns:a16="http://schemas.microsoft.com/office/drawing/2014/main" id="{51C48B96-EFF7-9C1A-C62C-0349E881DE45}"/>
              </a:ext>
            </a:extLst>
          </p:cNvPr>
          <p:cNvSpPr/>
          <p:nvPr/>
        </p:nvSpPr>
        <p:spPr>
          <a:xfrm>
            <a:off x="3688079" y="2834640"/>
            <a:ext cx="2042160" cy="940526"/>
          </a:xfrm>
          <a:prstGeom prst="rect">
            <a:avLst/>
          </a:prstGeom>
          <a:ln/>
        </p:spPr>
        <p:style>
          <a:lnRef idx="3">
            <a:schemeClr val="lt1"/>
          </a:lnRef>
          <a:fillRef idx="1">
            <a:schemeClr val="accent6"/>
          </a:fillRef>
          <a:effectRef idx="1">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Exploratory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Data</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7" name="Rectangle 6">
            <a:extLst>
              <a:ext uri="{FF2B5EF4-FFF2-40B4-BE49-F238E27FC236}">
                <a16:creationId xmlns:a16="http://schemas.microsoft.com/office/drawing/2014/main" id="{FBB0C84F-4425-BAFF-587E-BA73542F1534}"/>
              </a:ext>
            </a:extLst>
          </p:cNvPr>
          <p:cNvSpPr/>
          <p:nvPr/>
        </p:nvSpPr>
        <p:spPr>
          <a:xfrm>
            <a:off x="6666409" y="2834640"/>
            <a:ext cx="2042160" cy="940526"/>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Detection Test</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9" name="Rectangle 8">
            <a:extLst>
              <a:ext uri="{FF2B5EF4-FFF2-40B4-BE49-F238E27FC236}">
                <a16:creationId xmlns:a16="http://schemas.microsoft.com/office/drawing/2014/main" id="{B99CF43D-C780-4015-666F-48C4DFD08CD6}"/>
              </a:ext>
            </a:extLst>
          </p:cNvPr>
          <p:cNvSpPr/>
          <p:nvPr/>
        </p:nvSpPr>
        <p:spPr>
          <a:xfrm>
            <a:off x="9753601" y="2834640"/>
            <a:ext cx="2042160" cy="940526"/>
          </a:xfrm>
          <a:prstGeom prst="rect">
            <a:avLst/>
          </a:prstGeom>
          <a:solidFill>
            <a:srgbClr val="FF0000"/>
          </a:solidFill>
          <a:ln/>
        </p:spPr>
        <p:style>
          <a:lnRef idx="3">
            <a:schemeClr val="lt1"/>
          </a:lnRef>
          <a:fillRef idx="1">
            <a:schemeClr val="accent3"/>
          </a:fillRef>
          <a:effectRef idx="1">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Econometric Analysis</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pic>
        <p:nvPicPr>
          <p:cNvPr id="5" name="Picture 4">
            <a:extLst>
              <a:ext uri="{FF2B5EF4-FFF2-40B4-BE49-F238E27FC236}">
                <a16:creationId xmlns:a16="http://schemas.microsoft.com/office/drawing/2014/main" id="{BF7C8962-01BF-F6CA-05E5-C931855338A3}"/>
              </a:ext>
            </a:extLst>
          </p:cNvPr>
          <p:cNvPicPr>
            <a:picLocks noChangeAspect="1"/>
          </p:cNvPicPr>
          <p:nvPr/>
        </p:nvPicPr>
        <p:blipFill>
          <a:blip r:embed="rId4"/>
          <a:stretch>
            <a:fillRect/>
          </a:stretch>
        </p:blipFill>
        <p:spPr>
          <a:xfrm>
            <a:off x="3386784" y="3849187"/>
            <a:ext cx="2648256" cy="2520732"/>
          </a:xfrm>
          <a:prstGeom prst="rect">
            <a:avLst/>
          </a:prstGeom>
        </p:spPr>
      </p:pic>
      <p:pic>
        <p:nvPicPr>
          <p:cNvPr id="13" name="Picture 12">
            <a:extLst>
              <a:ext uri="{FF2B5EF4-FFF2-40B4-BE49-F238E27FC236}">
                <a16:creationId xmlns:a16="http://schemas.microsoft.com/office/drawing/2014/main" id="{92F8E77D-C977-8342-2BE4-8ADD896426CF}"/>
              </a:ext>
            </a:extLst>
          </p:cNvPr>
          <p:cNvPicPr>
            <a:picLocks noChangeAspect="1"/>
          </p:cNvPicPr>
          <p:nvPr/>
        </p:nvPicPr>
        <p:blipFill>
          <a:blip r:embed="rId5"/>
          <a:stretch>
            <a:fillRect/>
          </a:stretch>
        </p:blipFill>
        <p:spPr>
          <a:xfrm>
            <a:off x="608372" y="3895315"/>
            <a:ext cx="2244914" cy="2148075"/>
          </a:xfrm>
          <a:prstGeom prst="rect">
            <a:avLst/>
          </a:prstGeom>
        </p:spPr>
      </p:pic>
      <p:pic>
        <p:nvPicPr>
          <p:cNvPr id="16" name="Picture 15">
            <a:extLst>
              <a:ext uri="{FF2B5EF4-FFF2-40B4-BE49-F238E27FC236}">
                <a16:creationId xmlns:a16="http://schemas.microsoft.com/office/drawing/2014/main" id="{6582EF49-93EB-E3DA-1AC5-8506378C6CB2}"/>
              </a:ext>
            </a:extLst>
          </p:cNvPr>
          <p:cNvPicPr>
            <a:picLocks noChangeAspect="1"/>
          </p:cNvPicPr>
          <p:nvPr/>
        </p:nvPicPr>
        <p:blipFill>
          <a:blip r:embed="rId6"/>
          <a:stretch>
            <a:fillRect/>
          </a:stretch>
        </p:blipFill>
        <p:spPr>
          <a:xfrm>
            <a:off x="6515438" y="3953691"/>
            <a:ext cx="2351216" cy="2261645"/>
          </a:xfrm>
          <a:prstGeom prst="rect">
            <a:avLst/>
          </a:prstGeom>
        </p:spPr>
      </p:pic>
      <p:pic>
        <p:nvPicPr>
          <p:cNvPr id="18" name="Picture 17">
            <a:extLst>
              <a:ext uri="{FF2B5EF4-FFF2-40B4-BE49-F238E27FC236}">
                <a16:creationId xmlns:a16="http://schemas.microsoft.com/office/drawing/2014/main" id="{9945DEA4-4054-09AB-7086-E266133A513D}"/>
              </a:ext>
            </a:extLst>
          </p:cNvPr>
          <p:cNvPicPr>
            <a:picLocks noChangeAspect="1"/>
          </p:cNvPicPr>
          <p:nvPr/>
        </p:nvPicPr>
        <p:blipFill>
          <a:blip r:embed="rId7"/>
          <a:stretch>
            <a:fillRect/>
          </a:stretch>
        </p:blipFill>
        <p:spPr>
          <a:xfrm>
            <a:off x="9500925" y="3953691"/>
            <a:ext cx="2547511" cy="2148075"/>
          </a:xfrm>
          <a:prstGeom prst="rect">
            <a:avLst/>
          </a:prstGeom>
        </p:spPr>
      </p:pic>
    </p:spTree>
    <p:extLst>
      <p:ext uri="{BB962C8B-B14F-4D97-AF65-F5344CB8AC3E}">
        <p14:creationId xmlns:p14="http://schemas.microsoft.com/office/powerpoint/2010/main" val="2946883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E5F5A8-0219-C295-8587-93DD5D773BA8}"/>
              </a:ext>
            </a:extLst>
          </p:cNvPr>
          <p:cNvPicPr>
            <a:picLocks noChangeAspect="1"/>
          </p:cNvPicPr>
          <p:nvPr/>
        </p:nvPicPr>
        <p:blipFill>
          <a:blip r:embed="rId4"/>
          <a:stretch>
            <a:fillRect/>
          </a:stretch>
        </p:blipFill>
        <p:spPr>
          <a:xfrm>
            <a:off x="0" y="-10886"/>
            <a:ext cx="10154194" cy="6360396"/>
          </a:xfrm>
          <a:prstGeom prst="rect">
            <a:avLst/>
          </a:prstGeom>
        </p:spPr>
      </p:pic>
      <p:sp>
        <p:nvSpPr>
          <p:cNvPr id="10" name="TextBox 9">
            <a:extLst>
              <a:ext uri="{FF2B5EF4-FFF2-40B4-BE49-F238E27FC236}">
                <a16:creationId xmlns:a16="http://schemas.microsoft.com/office/drawing/2014/main" id="{D3235056-C21F-243B-0958-E2BBEED81546}"/>
              </a:ext>
            </a:extLst>
          </p:cNvPr>
          <p:cNvSpPr txBox="1"/>
          <p:nvPr/>
        </p:nvSpPr>
        <p:spPr>
          <a:xfrm>
            <a:off x="2142309" y="3834339"/>
            <a:ext cx="4336868" cy="2308324"/>
          </a:xfrm>
          <a:prstGeom prst="rect">
            <a:avLst/>
          </a:prstGeom>
          <a:noFill/>
        </p:spPr>
        <p:txBody>
          <a:bodyPr wrap="square">
            <a:spAutoFit/>
          </a:bodyPr>
          <a:lstStyle/>
          <a:p>
            <a:pPr algn="ctr"/>
            <a:r>
              <a:rPr lang="en-US" sz="2400" dirty="0">
                <a:solidFill>
                  <a:schemeClr val="bg1"/>
                </a:solidFill>
                <a:latin typeface="Book Antiqua" panose="02040602050305030304" pitchFamily="18" charset="0"/>
              </a:rPr>
              <a:t>Object ‘</a:t>
            </a:r>
            <a:r>
              <a:rPr lang="en-US" sz="2400" dirty="0" err="1">
                <a:solidFill>
                  <a:schemeClr val="bg1"/>
                </a:solidFill>
                <a:latin typeface="Book Antiqua" panose="02040602050305030304" pitchFamily="18" charset="0"/>
              </a:rPr>
              <a:t>coba</a:t>
            </a:r>
            <a:r>
              <a:rPr lang="en-US" sz="2400" dirty="0">
                <a:solidFill>
                  <a:schemeClr val="bg1"/>
                </a:solidFill>
                <a:latin typeface="Book Antiqua" panose="02040602050305030304" pitchFamily="18" charset="0"/>
              </a:rPr>
              <a:t>’ has different values after defining </a:t>
            </a:r>
            <a:r>
              <a:rPr lang="en-US" sz="2400" dirty="0" err="1">
                <a:solidFill>
                  <a:schemeClr val="bg1"/>
                </a:solidFill>
                <a:latin typeface="Book Antiqua" panose="02040602050305030304" pitchFamily="18" charset="0"/>
              </a:rPr>
              <a:t>coba</a:t>
            </a:r>
            <a:r>
              <a:rPr lang="en-US" sz="2400" dirty="0">
                <a:solidFill>
                  <a:schemeClr val="bg1"/>
                </a:solidFill>
                <a:latin typeface="Book Antiqua" panose="02040602050305030304" pitchFamily="18" charset="0"/>
              </a:rPr>
              <a:t> </a:t>
            </a:r>
            <a:r>
              <a:rPr lang="en-US" sz="2400" dirty="0">
                <a:solidFill>
                  <a:schemeClr val="bg1"/>
                </a:solidFill>
                <a:latin typeface="Lucida Console" panose="020B0609040504020204" pitchFamily="49" charset="0"/>
              </a:rPr>
              <a:t>&lt;-</a:t>
            </a:r>
            <a:r>
              <a:rPr lang="en-US" sz="2400" dirty="0">
                <a:solidFill>
                  <a:schemeClr val="bg1"/>
                </a:solidFill>
                <a:latin typeface="Book Antiqua" panose="02040602050305030304" pitchFamily="18" charset="0"/>
              </a:rPr>
              <a:t> 2</a:t>
            </a:r>
          </a:p>
          <a:p>
            <a:pPr algn="ctr"/>
            <a:endParaRPr lang="en-US" sz="2400" dirty="0">
              <a:solidFill>
                <a:schemeClr val="bg1"/>
              </a:solidFill>
              <a:latin typeface="Book Antiqua" panose="02040602050305030304" pitchFamily="18" charset="0"/>
            </a:endParaRPr>
          </a:p>
          <a:p>
            <a:pPr algn="ctr"/>
            <a:r>
              <a:rPr lang="en-US" sz="2400" dirty="0">
                <a:solidFill>
                  <a:schemeClr val="bg1"/>
                </a:solidFill>
                <a:latin typeface="Book Antiqua" panose="02040602050305030304" pitchFamily="18" charset="0"/>
              </a:rPr>
              <a:t>Better used coba_2</a:t>
            </a:r>
            <a:r>
              <a:rPr lang="en-US" sz="2400" dirty="0">
                <a:solidFill>
                  <a:schemeClr val="bg1"/>
                </a:solidFill>
                <a:latin typeface="Lucida Console" panose="020B0609040504020204" pitchFamily="49" charset="0"/>
              </a:rPr>
              <a:t> &lt;-</a:t>
            </a:r>
            <a:r>
              <a:rPr lang="en-US" sz="2400" dirty="0">
                <a:solidFill>
                  <a:schemeClr val="bg1"/>
                </a:solidFill>
                <a:latin typeface="Book Antiqua" panose="02040602050305030304" pitchFamily="18" charset="0"/>
              </a:rPr>
              <a:t> 2</a:t>
            </a:r>
          </a:p>
          <a:p>
            <a:pPr algn="ctr"/>
            <a:r>
              <a:rPr lang="en-US" sz="2400" dirty="0">
                <a:solidFill>
                  <a:schemeClr val="bg1"/>
                </a:solidFill>
                <a:latin typeface="Book Antiqua" panose="02040602050305030304" pitchFamily="18" charset="0"/>
              </a:rPr>
              <a:t>Therefore there are 2 different objects</a:t>
            </a:r>
          </a:p>
        </p:txBody>
      </p:sp>
      <p:cxnSp>
        <p:nvCxnSpPr>
          <p:cNvPr id="11" name="Straight Arrow Connector 10">
            <a:extLst>
              <a:ext uri="{FF2B5EF4-FFF2-40B4-BE49-F238E27FC236}">
                <a16:creationId xmlns:a16="http://schemas.microsoft.com/office/drawing/2014/main" id="{D977D3CB-511C-6973-738C-1E5C4DF8A427}"/>
              </a:ext>
            </a:extLst>
          </p:cNvPr>
          <p:cNvCxnSpPr>
            <a:cxnSpLocks/>
          </p:cNvCxnSpPr>
          <p:nvPr/>
        </p:nvCxnSpPr>
        <p:spPr>
          <a:xfrm flipH="1" flipV="1">
            <a:off x="1445623" y="2786743"/>
            <a:ext cx="866702" cy="139276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6E0EF2E-4833-A735-D5A0-3F711B45B36A}"/>
              </a:ext>
            </a:extLst>
          </p:cNvPr>
          <p:cNvCxnSpPr>
            <a:cxnSpLocks/>
          </p:cNvCxnSpPr>
          <p:nvPr/>
        </p:nvCxnSpPr>
        <p:spPr>
          <a:xfrm flipV="1">
            <a:off x="6529351" y="1757082"/>
            <a:ext cx="1278908" cy="379262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2293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xEl>
                                              <p:pRg st="3" end="3"/>
                                            </p:txEl>
                                          </p:spTgt>
                                        </p:tgtEl>
                                        <p:attrNameLst>
                                          <p:attrName>style.visibility</p:attrName>
                                        </p:attrNameLst>
                                      </p:cBhvr>
                                      <p:to>
                                        <p:strVal val="visible"/>
                                      </p:to>
                                    </p:set>
                                    <p:animEffect transition="in" filter="fade">
                                      <p:cBhvr>
                                        <p:cTn id="18" dur="500"/>
                                        <p:tgtEl>
                                          <p:spTgt spid="10">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US" sz="2400" b="1" dirty="0">
                <a:effectLst/>
                <a:latin typeface="Book Antiqua" panose="02040602050305030304" pitchFamily="18" charset="0"/>
                <a:ea typeface="Calibri" panose="020F0502020204030204" pitchFamily="34" charset="0"/>
                <a:cs typeface="Times New Roman" panose="02020603050405020304" pitchFamily="18" charset="0"/>
              </a:rPr>
              <a:t>R Introduction and Basic Functions</a:t>
            </a:r>
            <a:endParaRPr lang="en-US" sz="2400" b="1" dirty="0">
              <a:latin typeface="Book Antiqua" panose="02040602050305030304" pitchFamily="18" charset="0"/>
              <a:ea typeface="Calibri" panose="020F0502020204030204" pitchFamily="34" charset="0"/>
              <a:cs typeface="Times New Roman" panose="02020603050405020304" pitchFamily="18" charset="0"/>
            </a:endParaRPr>
          </a:p>
          <a:p>
            <a:pPr>
              <a:lnSpc>
                <a:spcPct val="90000"/>
              </a:lnSpc>
            </a:pPr>
            <a:r>
              <a:rPr lang="en-GB" altLang="id-ID" dirty="0">
                <a:latin typeface="Book Antiqua" panose="02040602050305030304" pitchFamily="18" charset="0"/>
              </a:rPr>
              <a:t>Basic operators: </a:t>
            </a:r>
            <a:r>
              <a:rPr lang="en-GB" altLang="id-ID" dirty="0">
                <a:solidFill>
                  <a:srgbClr val="FF0000"/>
                </a:solidFill>
                <a:latin typeface="Book Antiqua" panose="02040602050305030304" pitchFamily="18" charset="0"/>
              </a:rPr>
              <a:t>+</a:t>
            </a:r>
            <a:r>
              <a:rPr lang="en-GB" altLang="id-ID" dirty="0">
                <a:latin typeface="Book Antiqua" panose="02040602050305030304" pitchFamily="18" charset="0"/>
              </a:rPr>
              <a:t>, </a:t>
            </a:r>
            <a:r>
              <a:rPr lang="en-GB" altLang="id-ID" dirty="0">
                <a:solidFill>
                  <a:srgbClr val="FF0000"/>
                </a:solidFill>
                <a:latin typeface="Book Antiqua" panose="02040602050305030304" pitchFamily="18" charset="0"/>
              </a:rPr>
              <a:t>-</a:t>
            </a:r>
            <a:r>
              <a:rPr lang="en-GB" altLang="id-ID" dirty="0">
                <a:latin typeface="Book Antiqua" panose="02040602050305030304" pitchFamily="18" charset="0"/>
              </a:rPr>
              <a:t>, </a:t>
            </a:r>
            <a:r>
              <a:rPr lang="en-GB" altLang="id-ID" dirty="0">
                <a:solidFill>
                  <a:srgbClr val="FF0000"/>
                </a:solidFill>
                <a:latin typeface="Book Antiqua" panose="02040602050305030304" pitchFamily="18" charset="0"/>
              </a:rPr>
              <a:t>=</a:t>
            </a:r>
            <a:r>
              <a:rPr lang="en-GB" altLang="id-ID" dirty="0">
                <a:latin typeface="Book Antiqua" panose="02040602050305030304" pitchFamily="18" charset="0"/>
              </a:rPr>
              <a:t>, </a:t>
            </a:r>
            <a:r>
              <a:rPr lang="en-GB" altLang="id-ID" dirty="0">
                <a:solidFill>
                  <a:srgbClr val="FF0000"/>
                </a:solidFill>
                <a:latin typeface="Book Antiqua" panose="02040602050305030304" pitchFamily="18" charset="0"/>
              </a:rPr>
              <a:t>/</a:t>
            </a:r>
            <a:r>
              <a:rPr lang="en-GB" altLang="id-ID" dirty="0">
                <a:latin typeface="Book Antiqua" panose="02040602050305030304" pitchFamily="18" charset="0"/>
              </a:rPr>
              <a:t>, </a:t>
            </a:r>
            <a:r>
              <a:rPr lang="en-GB" altLang="id-ID" b="1" dirty="0">
                <a:solidFill>
                  <a:srgbClr val="FF0000"/>
                </a:solidFill>
                <a:latin typeface="Book Antiqua" panose="02040602050305030304" pitchFamily="18" charset="0"/>
              </a:rPr>
              <a:t>*</a:t>
            </a:r>
          </a:p>
          <a:p>
            <a:pPr>
              <a:lnSpc>
                <a:spcPct val="90000"/>
              </a:lnSpc>
            </a:pPr>
            <a:r>
              <a:rPr lang="en-GB" altLang="id-ID" dirty="0">
                <a:latin typeface="Book Antiqua" panose="02040602050305030304" pitchFamily="18" charset="0"/>
              </a:rPr>
              <a:t>Assignment operation: a </a:t>
            </a:r>
            <a:r>
              <a:rPr lang="en-GB" altLang="id-ID" dirty="0">
                <a:latin typeface="Lucida Console" panose="020B0609040504020204" pitchFamily="49" charset="0"/>
              </a:rPr>
              <a:t>&lt;-</a:t>
            </a:r>
            <a:r>
              <a:rPr lang="en-GB" altLang="id-ID" dirty="0">
                <a:latin typeface="Book Antiqua" panose="02040602050305030304" pitchFamily="18" charset="0"/>
              </a:rPr>
              <a:t> 2+sqrt(5)</a:t>
            </a:r>
          </a:p>
          <a:p>
            <a:pPr>
              <a:lnSpc>
                <a:spcPct val="90000"/>
              </a:lnSpc>
            </a:pPr>
            <a:r>
              <a:rPr lang="en-GB" altLang="id-ID" dirty="0">
                <a:latin typeface="Book Antiqua" panose="02040602050305030304" pitchFamily="18" charset="0"/>
              </a:rPr>
              <a:t>Help function: </a:t>
            </a:r>
          </a:p>
          <a:p>
            <a:pPr lvl="1">
              <a:lnSpc>
                <a:spcPct val="90000"/>
              </a:lnSpc>
            </a:pPr>
            <a:r>
              <a:rPr lang="en-GB" altLang="id-ID" dirty="0">
                <a:latin typeface="Book Antiqua" panose="02040602050305030304" pitchFamily="18" charset="0"/>
              </a:rPr>
              <a:t>help(</a:t>
            </a:r>
            <a:r>
              <a:rPr lang="en-GB" altLang="id-ID" dirty="0" err="1">
                <a:latin typeface="Book Antiqua" panose="02040602050305030304" pitchFamily="18" charset="0"/>
              </a:rPr>
              <a:t>pnorm</a:t>
            </a:r>
            <a:r>
              <a:rPr lang="en-GB" altLang="id-ID" dirty="0">
                <a:latin typeface="Book Antiqua" panose="02040602050305030304" pitchFamily="18" charset="0"/>
              </a:rPr>
              <a:t>)</a:t>
            </a:r>
          </a:p>
          <a:p>
            <a:pPr lvl="1">
              <a:lnSpc>
                <a:spcPct val="90000"/>
              </a:lnSpc>
            </a:pPr>
            <a:r>
              <a:rPr lang="en-GB" altLang="id-ID" dirty="0" err="1">
                <a:latin typeface="Book Antiqua" panose="02040602050305030304" pitchFamily="18" charset="0"/>
              </a:rPr>
              <a:t>help.search</a:t>
            </a:r>
            <a:r>
              <a:rPr lang="en-GB" altLang="id-ID" dirty="0">
                <a:latin typeface="Book Antiqua" panose="02040602050305030304" pitchFamily="18" charset="0"/>
              </a:rPr>
              <a:t>(“normal distribution”)</a:t>
            </a:r>
          </a:p>
        </p:txBody>
      </p:sp>
    </p:spTree>
    <p:extLst>
      <p:ext uri="{BB962C8B-B14F-4D97-AF65-F5344CB8AC3E}">
        <p14:creationId xmlns:p14="http://schemas.microsoft.com/office/powerpoint/2010/main" val="42160244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R and RStudio</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US" sz="2400" b="1" dirty="0">
                <a:effectLst/>
                <a:latin typeface="Book Antiqua" panose="02040602050305030304" pitchFamily="18" charset="0"/>
                <a:ea typeface="Calibri" panose="020F0502020204030204" pitchFamily="34" charset="0"/>
                <a:cs typeface="Times New Roman" panose="02020603050405020304" pitchFamily="18" charset="0"/>
              </a:rPr>
              <a:t>R Introduction and Basic Functions</a:t>
            </a:r>
            <a:endParaRPr lang="en-US" sz="2400" b="1" dirty="0">
              <a:latin typeface="Book Antiqua" panose="02040602050305030304" pitchFamily="18" charset="0"/>
              <a:ea typeface="Calibri" panose="020F0502020204030204" pitchFamily="34" charset="0"/>
              <a:cs typeface="Times New Roman" panose="02020603050405020304" pitchFamily="18" charset="0"/>
            </a:endParaRPr>
          </a:p>
          <a:p>
            <a:pPr>
              <a:lnSpc>
                <a:spcPct val="150000"/>
              </a:lnSpc>
            </a:pPr>
            <a:r>
              <a:rPr lang="en-GB" altLang="id-ID" sz="2400" dirty="0">
                <a:latin typeface="Book Antiqua" panose="02040602050305030304" pitchFamily="18" charset="0"/>
              </a:rPr>
              <a:t>Installing necessary libraries</a:t>
            </a:r>
          </a:p>
          <a:p>
            <a:pPr lvl="1">
              <a:lnSpc>
                <a:spcPct val="150000"/>
              </a:lnSpc>
            </a:pPr>
            <a:r>
              <a:rPr lang="en-GB" altLang="id-ID" dirty="0" err="1">
                <a:latin typeface="Book Antiqua" panose="02040602050305030304" pitchFamily="18" charset="0"/>
              </a:rPr>
              <a:t>install.packages</a:t>
            </a:r>
            <a:r>
              <a:rPr lang="en-GB" altLang="id-ID" dirty="0">
                <a:latin typeface="Book Antiqua" panose="02040602050305030304" pitchFamily="18" charset="0"/>
              </a:rPr>
              <a:t>(“Matrix”)</a:t>
            </a:r>
          </a:p>
          <a:p>
            <a:pPr lvl="1">
              <a:lnSpc>
                <a:spcPct val="150000"/>
              </a:lnSpc>
            </a:pPr>
            <a:r>
              <a:rPr lang="en-GB" altLang="id-ID" dirty="0" err="1">
                <a:latin typeface="Book Antiqua" panose="02040602050305030304" pitchFamily="18" charset="0"/>
              </a:rPr>
              <a:t>install.packages</a:t>
            </a:r>
            <a:r>
              <a:rPr lang="en-GB" altLang="id-ID" dirty="0">
                <a:latin typeface="Book Antiqua" panose="02040602050305030304" pitchFamily="18" charset="0"/>
              </a:rPr>
              <a:t>(c(“Matrix”, “</a:t>
            </a:r>
            <a:r>
              <a:rPr lang="en-GB" altLang="id-ID" dirty="0" err="1">
                <a:latin typeface="Book Antiqua" panose="02040602050305030304" pitchFamily="18" charset="0"/>
              </a:rPr>
              <a:t>dplyr</a:t>
            </a:r>
            <a:r>
              <a:rPr lang="en-GB" altLang="id-ID" dirty="0">
                <a:latin typeface="Book Antiqua" panose="02040602050305030304" pitchFamily="18" charset="0"/>
              </a:rPr>
              <a:t>”, “</a:t>
            </a:r>
            <a:r>
              <a:rPr lang="en-GB" altLang="id-ID" dirty="0" err="1">
                <a:latin typeface="Book Antiqua" panose="02040602050305030304" pitchFamily="18" charset="0"/>
              </a:rPr>
              <a:t>matrixcalc</a:t>
            </a:r>
            <a:r>
              <a:rPr lang="en-GB" altLang="id-ID" dirty="0">
                <a:latin typeface="Book Antiqua" panose="02040602050305030304" pitchFamily="18" charset="0"/>
              </a:rPr>
              <a:t>”))</a:t>
            </a:r>
          </a:p>
          <a:p>
            <a:pPr marL="342900" lvl="1" indent="-342900">
              <a:lnSpc>
                <a:spcPct val="150000"/>
              </a:lnSpc>
            </a:pPr>
            <a:r>
              <a:rPr lang="en-GB" altLang="id-ID" dirty="0">
                <a:latin typeface="Book Antiqua" panose="02040602050305030304" pitchFamily="18" charset="0"/>
              </a:rPr>
              <a:t>Load the packages</a:t>
            </a:r>
          </a:p>
          <a:p>
            <a:pPr marL="800100" lvl="2" indent="-342900">
              <a:lnSpc>
                <a:spcPct val="150000"/>
              </a:lnSpc>
            </a:pPr>
            <a:r>
              <a:rPr lang="en-GB" altLang="id-ID" sz="2400" dirty="0">
                <a:latin typeface="Book Antiqua" panose="02040602050305030304" pitchFamily="18" charset="0"/>
              </a:rPr>
              <a:t>library(“Matrix”)</a:t>
            </a:r>
          </a:p>
          <a:p>
            <a:pPr marL="800100" lvl="2" indent="-342900">
              <a:lnSpc>
                <a:spcPct val="150000"/>
              </a:lnSpc>
            </a:pPr>
            <a:r>
              <a:rPr lang="en-GB" altLang="id-ID" sz="2400" dirty="0">
                <a:latin typeface="Book Antiqua" panose="02040602050305030304" pitchFamily="18" charset="0"/>
              </a:rPr>
              <a:t>library(“</a:t>
            </a:r>
            <a:r>
              <a:rPr lang="en-GB" altLang="id-ID" sz="2400" dirty="0" err="1">
                <a:latin typeface="Book Antiqua" panose="02040602050305030304" pitchFamily="18" charset="0"/>
              </a:rPr>
              <a:t>matrixcalc</a:t>
            </a:r>
            <a:r>
              <a:rPr lang="en-GB" altLang="id-ID" sz="2400" dirty="0">
                <a:latin typeface="Book Antiqua" panose="02040602050305030304" pitchFamily="18" charset="0"/>
              </a:rPr>
              <a:t>”)</a:t>
            </a:r>
          </a:p>
        </p:txBody>
      </p:sp>
    </p:spTree>
    <p:extLst>
      <p:ext uri="{BB962C8B-B14F-4D97-AF65-F5344CB8AC3E}">
        <p14:creationId xmlns:p14="http://schemas.microsoft.com/office/powerpoint/2010/main" val="37374637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Data Creation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lnSpcReduction="10000"/>
          </a:bodyPr>
          <a:lstStyle/>
          <a:p>
            <a:pPr>
              <a:lnSpc>
                <a:spcPct val="80000"/>
              </a:lnSpc>
            </a:pPr>
            <a:r>
              <a:rPr lang="en-GB" altLang="id-ID" sz="2400" dirty="0">
                <a:latin typeface="Book Antiqua" panose="02040602050305030304" pitchFamily="18" charset="0"/>
              </a:rPr>
              <a:t>create </a:t>
            </a:r>
          </a:p>
          <a:p>
            <a:pPr lvl="1">
              <a:lnSpc>
                <a:spcPct val="80000"/>
              </a:lnSpc>
            </a:pPr>
            <a:r>
              <a:rPr lang="en-GB" altLang="id-ID" sz="2000" dirty="0">
                <a:latin typeface="Book Antiqua" panose="02040602050305030304" pitchFamily="18" charset="0"/>
              </a:rPr>
              <a:t>vectors: c(1,2,3)</a:t>
            </a:r>
          </a:p>
          <a:p>
            <a:pPr lvl="1">
              <a:lnSpc>
                <a:spcPct val="80000"/>
              </a:lnSpc>
            </a:pPr>
            <a:r>
              <a:rPr lang="en-GB" altLang="id-ID" sz="2000" dirty="0">
                <a:latin typeface="Book Antiqua" panose="02040602050305030304" pitchFamily="18" charset="0"/>
              </a:rPr>
              <a:t>matrices: matrix(c(1,2,3,4,5,6),2,3,byrow=T) (2=#rows), </a:t>
            </a:r>
          </a:p>
          <a:p>
            <a:pPr lvl="1">
              <a:lnSpc>
                <a:spcPct val="80000"/>
              </a:lnSpc>
            </a:pPr>
            <a:r>
              <a:rPr lang="en-GB" altLang="id-ID" sz="2000" dirty="0">
                <a:latin typeface="Book Antiqua" panose="02040602050305030304" pitchFamily="18" charset="0"/>
              </a:rPr>
              <a:t>arrays(values, dim=c( )): create higher dimension matrix, with n more than 2.</a:t>
            </a:r>
          </a:p>
          <a:p>
            <a:pPr lvl="1">
              <a:lnSpc>
                <a:spcPct val="80000"/>
              </a:lnSpc>
            </a:pPr>
            <a:r>
              <a:rPr lang="en-GB" altLang="id-ID" sz="2000" dirty="0" err="1">
                <a:latin typeface="Book Antiqua" panose="02040602050305030304" pitchFamily="18" charset="0"/>
              </a:rPr>
              <a:t>data.frame</a:t>
            </a:r>
            <a:endParaRPr lang="en-GB" altLang="id-ID" sz="2000" dirty="0">
              <a:latin typeface="Book Antiqua" panose="02040602050305030304" pitchFamily="18" charset="0"/>
            </a:endParaRPr>
          </a:p>
          <a:p>
            <a:pPr>
              <a:lnSpc>
                <a:spcPct val="80000"/>
              </a:lnSpc>
            </a:pPr>
            <a:r>
              <a:rPr lang="en-GB" altLang="id-ID" sz="2400" dirty="0">
                <a:latin typeface="Book Antiqua" panose="02040602050305030304" pitchFamily="18" charset="0"/>
              </a:rPr>
              <a:t>patterns:</a:t>
            </a:r>
          </a:p>
          <a:p>
            <a:pPr lvl="1">
              <a:lnSpc>
                <a:spcPct val="80000"/>
              </a:lnSpc>
            </a:pPr>
            <a:r>
              <a:rPr lang="en-GB" altLang="id-ID" sz="2000" dirty="0">
                <a:latin typeface="Book Antiqua" panose="02040602050305030304" pitchFamily="18" charset="0"/>
              </a:rPr>
              <a:t>“:” (1,2,3) = 1:3</a:t>
            </a:r>
          </a:p>
          <a:p>
            <a:pPr lvl="1">
              <a:lnSpc>
                <a:spcPct val="80000"/>
              </a:lnSpc>
            </a:pPr>
            <a:r>
              <a:rPr lang="en-GB" altLang="id-ID" sz="2000" dirty="0" err="1">
                <a:latin typeface="Book Antiqua" panose="02040602050305030304" pitchFamily="18" charset="0"/>
              </a:rPr>
              <a:t>seq</a:t>
            </a:r>
            <a:r>
              <a:rPr lang="en-GB" altLang="id-ID" sz="2000" dirty="0">
                <a:latin typeface="Book Antiqua" panose="02040602050305030304" pitchFamily="18" charset="0"/>
              </a:rPr>
              <a:t> (1,2,3) = </a:t>
            </a:r>
            <a:r>
              <a:rPr lang="en-GB" altLang="id-ID" sz="2000" dirty="0" err="1">
                <a:latin typeface="Book Antiqua" panose="02040602050305030304" pitchFamily="18" charset="0"/>
              </a:rPr>
              <a:t>seq</a:t>
            </a:r>
            <a:r>
              <a:rPr lang="en-GB" altLang="id-ID" sz="2000" dirty="0">
                <a:latin typeface="Book Antiqua" panose="02040602050305030304" pitchFamily="18" charset="0"/>
              </a:rPr>
              <a:t>(1,3,by=1)</a:t>
            </a:r>
          </a:p>
          <a:p>
            <a:pPr lvl="1">
              <a:lnSpc>
                <a:spcPct val="80000"/>
              </a:lnSpc>
            </a:pPr>
            <a:r>
              <a:rPr lang="en-GB" altLang="id-ID" sz="2000" dirty="0">
                <a:latin typeface="Book Antiqua" panose="02040602050305030304" pitchFamily="18" charset="0"/>
              </a:rPr>
              <a:t>rep(1,3): create repeated value of 1 by 3 times</a:t>
            </a:r>
          </a:p>
          <a:p>
            <a:pPr>
              <a:lnSpc>
                <a:spcPct val="80000"/>
              </a:lnSpc>
            </a:pPr>
            <a:r>
              <a:rPr lang="en-GB" altLang="id-ID" sz="2400" dirty="0">
                <a:latin typeface="Book Antiqua" panose="02040602050305030304" pitchFamily="18" charset="0"/>
              </a:rPr>
              <a:t>working directories and files:</a:t>
            </a:r>
          </a:p>
          <a:p>
            <a:pPr lvl="1">
              <a:lnSpc>
                <a:spcPct val="80000"/>
              </a:lnSpc>
            </a:pPr>
            <a:r>
              <a:rPr lang="en-GB" altLang="id-ID" sz="2000" dirty="0" err="1">
                <a:latin typeface="Book Antiqua" panose="02040602050305030304" pitchFamily="18" charset="0"/>
              </a:rPr>
              <a:t>setwd</a:t>
            </a:r>
            <a:endParaRPr lang="en-GB" altLang="id-ID" sz="2000" dirty="0">
              <a:latin typeface="Book Antiqua" panose="02040602050305030304" pitchFamily="18" charset="0"/>
            </a:endParaRPr>
          </a:p>
          <a:p>
            <a:pPr lvl="1">
              <a:lnSpc>
                <a:spcPct val="80000"/>
              </a:lnSpc>
            </a:pPr>
            <a:r>
              <a:rPr lang="en-GB" altLang="id-ID" sz="2000" dirty="0" err="1">
                <a:latin typeface="Book Antiqua" panose="02040602050305030304" pitchFamily="18" charset="0"/>
              </a:rPr>
              <a:t>getwd</a:t>
            </a:r>
            <a:endParaRPr lang="en-GB" altLang="id-ID" sz="2000" dirty="0">
              <a:latin typeface="Book Antiqua" panose="02040602050305030304" pitchFamily="18" charset="0"/>
            </a:endParaRPr>
          </a:p>
          <a:p>
            <a:pPr lvl="1">
              <a:lnSpc>
                <a:spcPct val="80000"/>
              </a:lnSpc>
            </a:pPr>
            <a:r>
              <a:rPr lang="en-GB" altLang="id-ID" sz="2000" dirty="0">
                <a:latin typeface="Book Antiqua" panose="02040602050305030304" pitchFamily="18" charset="0"/>
              </a:rPr>
              <a:t>attach</a:t>
            </a:r>
          </a:p>
          <a:p>
            <a:pPr>
              <a:lnSpc>
                <a:spcPct val="80000"/>
              </a:lnSpc>
            </a:pPr>
            <a:r>
              <a:rPr lang="en-GB" altLang="id-ID" sz="2400" dirty="0">
                <a:latin typeface="Book Antiqua" panose="02040602050305030304" pitchFamily="18" charset="0"/>
              </a:rPr>
              <a:t>read data</a:t>
            </a:r>
          </a:p>
          <a:p>
            <a:pPr lvl="1">
              <a:lnSpc>
                <a:spcPct val="80000"/>
              </a:lnSpc>
            </a:pPr>
            <a:r>
              <a:rPr lang="en-GB" altLang="id-ID" sz="2000" dirty="0">
                <a:latin typeface="Book Antiqua" panose="02040602050305030304" pitchFamily="18" charset="0"/>
              </a:rPr>
              <a:t>from file: </a:t>
            </a:r>
            <a:r>
              <a:rPr lang="en-GB" altLang="id-ID" sz="2000" dirty="0" err="1">
                <a:latin typeface="Book Antiqua" panose="02040602050305030304" pitchFamily="18" charset="0"/>
              </a:rPr>
              <a:t>read.table</a:t>
            </a:r>
            <a:r>
              <a:rPr lang="en-GB" altLang="id-ID" sz="2000" dirty="0">
                <a:latin typeface="Book Antiqua" panose="02040602050305030304" pitchFamily="18" charset="0"/>
              </a:rPr>
              <a:t>(“</a:t>
            </a:r>
            <a:r>
              <a:rPr lang="en-GB" altLang="id-ID" sz="2000" dirty="0" err="1">
                <a:latin typeface="Book Antiqua" panose="02040602050305030304" pitchFamily="18" charset="0"/>
              </a:rPr>
              <a:t>file.txt”,header</a:t>
            </a:r>
            <a:r>
              <a:rPr lang="en-GB" altLang="id-ID" sz="2000" dirty="0">
                <a:latin typeface="Book Antiqua" panose="02040602050305030304" pitchFamily="18" charset="0"/>
              </a:rPr>
              <a:t>=TRUE); read.xlsx(“file.xlsx”, </a:t>
            </a:r>
            <a:r>
              <a:rPr lang="en-GB" altLang="id-ID" sz="2000" dirty="0" err="1">
                <a:latin typeface="Book Antiqua" panose="02040602050305030304" pitchFamily="18" charset="0"/>
              </a:rPr>
              <a:t>sheetName</a:t>
            </a:r>
            <a:r>
              <a:rPr lang="en-GB" altLang="id-ID" sz="2000" dirty="0">
                <a:latin typeface="Book Antiqua" panose="02040602050305030304" pitchFamily="18" charset="0"/>
              </a:rPr>
              <a:t> = “”)</a:t>
            </a:r>
          </a:p>
          <a:p>
            <a:pPr lvl="1">
              <a:lnSpc>
                <a:spcPct val="80000"/>
              </a:lnSpc>
            </a:pPr>
            <a:r>
              <a:rPr lang="en-GB" altLang="id-ID" sz="2000" dirty="0">
                <a:latin typeface="Book Antiqua" panose="02040602050305030304" pitchFamily="18" charset="0"/>
              </a:rPr>
              <a:t>from web: read.data.url</a:t>
            </a:r>
          </a:p>
        </p:txBody>
      </p:sp>
    </p:spTree>
    <p:extLst>
      <p:ext uri="{BB962C8B-B14F-4D97-AF65-F5344CB8AC3E}">
        <p14:creationId xmlns:p14="http://schemas.microsoft.com/office/powerpoint/2010/main" val="22887507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Data Creation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fontScale="92500" lnSpcReduction="20000"/>
          </a:bodyPr>
          <a:lstStyle/>
          <a:p>
            <a:r>
              <a:rPr lang="en-GB" altLang="id-ID" sz="2800" dirty="0">
                <a:latin typeface="Book Antiqua" panose="02040602050305030304" pitchFamily="18" charset="0"/>
              </a:rPr>
              <a:t>d[r,]: </a:t>
            </a:r>
            <a:r>
              <a:rPr lang="en-GB" altLang="id-ID" sz="2800" dirty="0" err="1">
                <a:latin typeface="Book Antiqua" panose="02040602050305030304" pitchFamily="18" charset="0"/>
              </a:rPr>
              <a:t>rth</a:t>
            </a:r>
            <a:r>
              <a:rPr lang="en-GB" altLang="id-ID" sz="2800" dirty="0">
                <a:latin typeface="Book Antiqua" panose="02040602050305030304" pitchFamily="18" charset="0"/>
              </a:rPr>
              <a:t> row of object d</a:t>
            </a:r>
          </a:p>
          <a:p>
            <a:r>
              <a:rPr lang="en-GB" altLang="id-ID" sz="2800" dirty="0">
                <a:latin typeface="Book Antiqua" panose="02040602050305030304" pitchFamily="18" charset="0"/>
              </a:rPr>
              <a:t>d[,c]: </a:t>
            </a:r>
            <a:r>
              <a:rPr lang="en-GB" altLang="id-ID" sz="2800" dirty="0" err="1">
                <a:latin typeface="Book Antiqua" panose="02040602050305030304" pitchFamily="18" charset="0"/>
              </a:rPr>
              <a:t>cth</a:t>
            </a:r>
            <a:r>
              <a:rPr lang="en-GB" altLang="id-ID" sz="2800" dirty="0">
                <a:latin typeface="Book Antiqua" panose="02040602050305030304" pitchFamily="18" charset="0"/>
              </a:rPr>
              <a:t> column of object d</a:t>
            </a:r>
          </a:p>
          <a:p>
            <a:r>
              <a:rPr lang="en-GB" altLang="id-ID" sz="2800" dirty="0">
                <a:latin typeface="Book Antiqua" panose="02040602050305030304" pitchFamily="18" charset="0"/>
              </a:rPr>
              <a:t>d[</a:t>
            </a:r>
            <a:r>
              <a:rPr lang="en-GB" altLang="id-ID" sz="2800" dirty="0" err="1">
                <a:latin typeface="Book Antiqua" panose="02040602050305030304" pitchFamily="18" charset="0"/>
              </a:rPr>
              <a:t>r,c</a:t>
            </a:r>
            <a:r>
              <a:rPr lang="en-GB" altLang="id-ID" sz="2800" dirty="0">
                <a:latin typeface="Book Antiqua" panose="02040602050305030304" pitchFamily="18" charset="0"/>
              </a:rPr>
              <a:t>]: entry in row r and column c of object d</a:t>
            </a:r>
          </a:p>
          <a:p>
            <a:r>
              <a:rPr lang="en-GB" altLang="id-ID" sz="2800" dirty="0">
                <a:latin typeface="Book Antiqua" panose="02040602050305030304" pitchFamily="18" charset="0"/>
              </a:rPr>
              <a:t>length(d): length of d (specific for vector object)</a:t>
            </a:r>
          </a:p>
          <a:p>
            <a:r>
              <a:rPr lang="en-GB" altLang="id-ID" dirty="0">
                <a:latin typeface="Book Antiqua" panose="02040602050305030304" pitchFamily="18" charset="0"/>
              </a:rPr>
              <a:t>dim(d): matrix dimensions of matrix d</a:t>
            </a:r>
            <a:endParaRPr lang="en-GB" altLang="id-ID" sz="2800" dirty="0">
              <a:latin typeface="Book Antiqua" panose="02040602050305030304" pitchFamily="18" charset="0"/>
            </a:endParaRPr>
          </a:p>
          <a:p>
            <a:r>
              <a:rPr lang="en-GB" altLang="id-ID" sz="2800" dirty="0">
                <a:latin typeface="Book Antiqua" panose="02040602050305030304" pitchFamily="18" charset="0"/>
              </a:rPr>
              <a:t>d[d&lt;20]: extract all elements of d that are smaller than 20</a:t>
            </a:r>
          </a:p>
          <a:p>
            <a:r>
              <a:rPr lang="en-GB" altLang="id-ID" sz="2800" dirty="0">
                <a:latin typeface="Book Antiqua" panose="02040602050305030304" pitchFamily="18" charset="0"/>
              </a:rPr>
              <a:t>d[“age”]: extract column “age” from object d</a:t>
            </a:r>
          </a:p>
          <a:p>
            <a:r>
              <a:rPr lang="en-GB" altLang="id-ID" dirty="0">
                <a:latin typeface="Book Antiqua" panose="02040602050305030304" pitchFamily="18" charset="0"/>
              </a:rPr>
              <a:t>w</a:t>
            </a:r>
            <a:r>
              <a:rPr lang="en-GB" altLang="id-ID" sz="2800" dirty="0">
                <a:latin typeface="Book Antiqua" panose="02040602050305030304" pitchFamily="18" charset="0"/>
              </a:rPr>
              <a:t>hich( ) : function to look for element with specific attributes</a:t>
            </a:r>
          </a:p>
          <a:p>
            <a:endParaRPr lang="en-GB" altLang="id-ID" dirty="0">
              <a:latin typeface="Book Antiqua" panose="02040602050305030304" pitchFamily="18" charset="0"/>
            </a:endParaRPr>
          </a:p>
          <a:p>
            <a:pPr marL="0" indent="0">
              <a:buNone/>
            </a:pPr>
            <a:r>
              <a:rPr lang="en-GB" altLang="id-ID" sz="2800" b="1" dirty="0">
                <a:solidFill>
                  <a:srgbClr val="FF0000"/>
                </a:solidFill>
                <a:latin typeface="Book Antiqua" panose="02040602050305030304" pitchFamily="18" charset="0"/>
              </a:rPr>
              <a:t>Example</a:t>
            </a:r>
            <a:r>
              <a:rPr lang="en-GB" altLang="id-ID" sz="2800" dirty="0">
                <a:latin typeface="Book Antiqua" panose="02040602050305030304" pitchFamily="18" charset="0"/>
              </a:rPr>
              <a:t>: D &lt;- matrix(</a:t>
            </a:r>
            <a:r>
              <a:rPr lang="en-GB" altLang="id-ID" sz="2800" dirty="0" err="1">
                <a:latin typeface="Book Antiqua" panose="02040602050305030304" pitchFamily="18" charset="0"/>
              </a:rPr>
              <a:t>seq</a:t>
            </a:r>
            <a:r>
              <a:rPr lang="en-GB" altLang="id-ID" sz="2800" dirty="0">
                <a:latin typeface="Book Antiqua" panose="02040602050305030304" pitchFamily="18" charset="0"/>
              </a:rPr>
              <a:t>(1,4,1), </a:t>
            </a:r>
            <a:r>
              <a:rPr lang="en-GB" altLang="id-ID" sz="2800" dirty="0" err="1">
                <a:latin typeface="Book Antiqua" panose="02040602050305030304" pitchFamily="18" charset="0"/>
              </a:rPr>
              <a:t>ncol</a:t>
            </a:r>
            <a:r>
              <a:rPr lang="en-GB" altLang="id-ID" dirty="0">
                <a:latin typeface="Book Antiqua" panose="02040602050305030304" pitchFamily="18" charset="0"/>
              </a:rPr>
              <a:t>=2, </a:t>
            </a:r>
            <a:r>
              <a:rPr lang="en-GB" altLang="id-ID" dirty="0" err="1">
                <a:latin typeface="Book Antiqua" panose="02040602050305030304" pitchFamily="18" charset="0"/>
              </a:rPr>
              <a:t>nrow</a:t>
            </a:r>
            <a:r>
              <a:rPr lang="en-GB" altLang="id-ID" dirty="0">
                <a:latin typeface="Book Antiqua" panose="02040602050305030304" pitchFamily="18" charset="0"/>
              </a:rPr>
              <a:t>=2)</a:t>
            </a:r>
          </a:p>
          <a:p>
            <a:pPr marL="0" indent="0">
              <a:buNone/>
            </a:pPr>
            <a:r>
              <a:rPr lang="en-GB" altLang="id-ID" sz="2800" dirty="0">
                <a:latin typeface="Book Antiqua" panose="02040602050305030304" pitchFamily="18" charset="0"/>
              </a:rPr>
              <a:t>D[1,1]</a:t>
            </a:r>
          </a:p>
          <a:p>
            <a:pPr marL="0" indent="0">
              <a:buNone/>
            </a:pPr>
            <a:r>
              <a:rPr lang="en-GB" altLang="id-ID" dirty="0">
                <a:latin typeface="Book Antiqua" panose="02040602050305030304" pitchFamily="18" charset="0"/>
              </a:rPr>
              <a:t>&gt; 1</a:t>
            </a:r>
            <a:endParaRPr lang="en-GB" altLang="id-ID" sz="2800" dirty="0">
              <a:latin typeface="Book Antiqua" panose="02040602050305030304" pitchFamily="18" charset="0"/>
            </a:endParaRPr>
          </a:p>
        </p:txBody>
      </p:sp>
    </p:spTree>
    <p:extLst>
      <p:ext uri="{BB962C8B-B14F-4D97-AF65-F5344CB8AC3E}">
        <p14:creationId xmlns:p14="http://schemas.microsoft.com/office/powerpoint/2010/main" val="22502023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Data Plot </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r>
              <a:rPr lang="en-GB" altLang="id-ID" dirty="0">
                <a:latin typeface="Book Antiqua" panose="02040602050305030304" pitchFamily="18" charset="0"/>
              </a:rPr>
              <a:t>plot: both 1D and 2D plots</a:t>
            </a:r>
          </a:p>
          <a:p>
            <a:r>
              <a:rPr lang="en-GB" altLang="id-ID" dirty="0">
                <a:latin typeface="Book Antiqua" panose="02040602050305030304" pitchFamily="18" charset="0"/>
              </a:rPr>
              <a:t>For 3d plot you can use </a:t>
            </a:r>
            <a:r>
              <a:rPr lang="en-GB" altLang="id-ID" b="1" dirty="0" err="1">
                <a:solidFill>
                  <a:srgbClr val="FF0000"/>
                </a:solidFill>
                <a:latin typeface="Book Antiqua" panose="02040602050305030304" pitchFamily="18" charset="0"/>
              </a:rPr>
              <a:t>rgl</a:t>
            </a:r>
            <a:r>
              <a:rPr lang="en-GB" altLang="id-ID" b="1" dirty="0">
                <a:solidFill>
                  <a:srgbClr val="FF0000"/>
                </a:solidFill>
                <a:latin typeface="Book Antiqua" panose="02040602050305030304" pitchFamily="18" charset="0"/>
              </a:rPr>
              <a:t>, scatterplot3d, </a:t>
            </a:r>
            <a:r>
              <a:rPr lang="en-GB" altLang="id-ID" b="1" dirty="0" err="1">
                <a:solidFill>
                  <a:srgbClr val="FF0000"/>
                </a:solidFill>
                <a:latin typeface="Book Antiqua" panose="02040602050305030304" pitchFamily="18" charset="0"/>
              </a:rPr>
              <a:t>plotly</a:t>
            </a:r>
            <a:r>
              <a:rPr lang="en-GB" altLang="id-ID" b="1" dirty="0">
                <a:solidFill>
                  <a:srgbClr val="FF0000"/>
                </a:solidFill>
                <a:latin typeface="Book Antiqua" panose="02040602050305030304" pitchFamily="18" charset="0"/>
              </a:rPr>
              <a:t>, lattice</a:t>
            </a:r>
            <a:r>
              <a:rPr lang="en-GB" altLang="id-ID" dirty="0">
                <a:latin typeface="Book Antiqua" panose="02040602050305030304" pitchFamily="18" charset="0"/>
              </a:rPr>
              <a:t> libraries</a:t>
            </a:r>
          </a:p>
          <a:p>
            <a:r>
              <a:rPr lang="en-GB" altLang="id-ID" dirty="0">
                <a:latin typeface="Book Antiqua" panose="02040602050305030304" pitchFamily="18" charset="0"/>
              </a:rPr>
              <a:t>hist: histogram</a:t>
            </a:r>
          </a:p>
          <a:p>
            <a:r>
              <a:rPr lang="en-GB" altLang="id-ID" dirty="0">
                <a:latin typeface="Book Antiqua" panose="02040602050305030304" pitchFamily="18" charset="0"/>
              </a:rPr>
              <a:t>Raster library use for mapping spatial</a:t>
            </a:r>
          </a:p>
          <a:p>
            <a:endParaRPr lang="en-GB" altLang="id-ID" dirty="0">
              <a:latin typeface="Book Antiqua" panose="02040602050305030304" pitchFamily="18" charset="0"/>
            </a:endParaRPr>
          </a:p>
          <a:p>
            <a:pPr>
              <a:buFontTx/>
              <a:buNone/>
            </a:pPr>
            <a:r>
              <a:rPr lang="en-GB" altLang="id-ID" dirty="0">
                <a:latin typeface="Book Antiqua" panose="02040602050305030304" pitchFamily="18" charset="0"/>
              </a:rPr>
              <a:t>Save graphics by choosing File -&gt; Save as</a:t>
            </a:r>
          </a:p>
          <a:p>
            <a:pPr>
              <a:buFontTx/>
              <a:buNone/>
            </a:pPr>
            <a:r>
              <a:rPr lang="en-GB" altLang="id-ID" dirty="0">
                <a:latin typeface="Book Antiqua" panose="02040602050305030304" pitchFamily="18" charset="0"/>
              </a:rPr>
              <a:t>Or, you can use specific function</a:t>
            </a:r>
          </a:p>
          <a:p>
            <a:pPr>
              <a:buFontTx/>
              <a:buNone/>
            </a:pPr>
            <a:r>
              <a:rPr lang="en-GB" altLang="id-ID" b="1" dirty="0" err="1">
                <a:solidFill>
                  <a:srgbClr val="FF0000"/>
                </a:solidFill>
                <a:latin typeface="Book Antiqua" panose="02040602050305030304" pitchFamily="18" charset="0"/>
              </a:rPr>
              <a:t>png</a:t>
            </a:r>
            <a:r>
              <a:rPr lang="en-GB" altLang="id-ID" b="1" dirty="0">
                <a:solidFill>
                  <a:srgbClr val="FF0000"/>
                </a:solidFill>
                <a:latin typeface="Book Antiqua" panose="02040602050305030304" pitchFamily="18" charset="0"/>
              </a:rPr>
              <a:t>( )</a:t>
            </a:r>
          </a:p>
          <a:p>
            <a:pPr>
              <a:buFontTx/>
              <a:buNone/>
            </a:pPr>
            <a:r>
              <a:rPr lang="en-GB" altLang="id-ID" b="1" dirty="0" err="1">
                <a:solidFill>
                  <a:srgbClr val="FF0000"/>
                </a:solidFill>
                <a:latin typeface="Book Antiqua" panose="02040602050305030304" pitchFamily="18" charset="0"/>
              </a:rPr>
              <a:t>dev.off</a:t>
            </a:r>
            <a:r>
              <a:rPr lang="en-GB" altLang="id-ID" b="1" dirty="0">
                <a:solidFill>
                  <a:srgbClr val="FF0000"/>
                </a:solidFill>
                <a:latin typeface="Book Antiqua" panose="02040602050305030304" pitchFamily="18" charset="0"/>
              </a:rPr>
              <a:t>( )</a:t>
            </a:r>
          </a:p>
          <a:p>
            <a:pPr>
              <a:buFontTx/>
              <a:buNone/>
            </a:pPr>
            <a:endParaRPr lang="en-GB" altLang="id-ID" dirty="0">
              <a:latin typeface="Book Antiqua" panose="02040602050305030304" pitchFamily="18" charset="0"/>
            </a:endParaRPr>
          </a:p>
        </p:txBody>
      </p:sp>
    </p:spTree>
    <p:extLst>
      <p:ext uri="{BB962C8B-B14F-4D97-AF65-F5344CB8AC3E}">
        <p14:creationId xmlns:p14="http://schemas.microsoft.com/office/powerpoint/2010/main" val="34561374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Basic Statistics</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r>
              <a:rPr lang="en-GB" altLang="id-ID" dirty="0">
                <a:latin typeface="Book Antiqua" panose="02040602050305030304" pitchFamily="18" charset="0"/>
              </a:rPr>
              <a:t>summary</a:t>
            </a:r>
          </a:p>
          <a:p>
            <a:r>
              <a:rPr lang="en-GB" altLang="id-ID" dirty="0">
                <a:latin typeface="Book Antiqua" panose="02040602050305030304" pitchFamily="18" charset="0"/>
              </a:rPr>
              <a:t>mean</a:t>
            </a:r>
          </a:p>
          <a:p>
            <a:r>
              <a:rPr lang="en-GB" altLang="id-ID" dirty="0">
                <a:latin typeface="Book Antiqua" panose="02040602050305030304" pitchFamily="18" charset="0"/>
              </a:rPr>
              <a:t>median</a:t>
            </a:r>
          </a:p>
          <a:p>
            <a:r>
              <a:rPr lang="en-GB" altLang="id-ID" dirty="0" err="1">
                <a:latin typeface="Book Antiqua" panose="02040602050305030304" pitchFamily="18" charset="0"/>
              </a:rPr>
              <a:t>stdev</a:t>
            </a:r>
            <a:endParaRPr lang="en-GB" altLang="id-ID" dirty="0">
              <a:latin typeface="Book Antiqua" panose="02040602050305030304" pitchFamily="18" charset="0"/>
            </a:endParaRPr>
          </a:p>
          <a:p>
            <a:r>
              <a:rPr lang="en-GB" altLang="id-ID" dirty="0" err="1">
                <a:latin typeface="Book Antiqua" panose="02040602050305030304" pitchFamily="18" charset="0"/>
              </a:rPr>
              <a:t>cor</a:t>
            </a:r>
            <a:endParaRPr lang="en-GB" altLang="id-ID" dirty="0">
              <a:latin typeface="Book Antiqua" panose="02040602050305030304" pitchFamily="18" charset="0"/>
            </a:endParaRPr>
          </a:p>
          <a:p>
            <a:r>
              <a:rPr lang="en-GB" altLang="id-ID" dirty="0" err="1">
                <a:latin typeface="Book Antiqua" panose="02040602050305030304" pitchFamily="18" charset="0"/>
              </a:rPr>
              <a:t>t.test</a:t>
            </a:r>
            <a:endParaRPr lang="en-GB" altLang="id-ID" dirty="0">
              <a:latin typeface="Book Antiqua" panose="02040602050305030304" pitchFamily="18" charset="0"/>
            </a:endParaRPr>
          </a:p>
        </p:txBody>
      </p:sp>
    </p:spTree>
    <p:extLst>
      <p:ext uri="{BB962C8B-B14F-4D97-AF65-F5344CB8AC3E}">
        <p14:creationId xmlns:p14="http://schemas.microsoft.com/office/powerpoint/2010/main" val="38813852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Basic Function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a:lnSpc>
                <a:spcPct val="150000"/>
              </a:lnSpc>
              <a:buFontTx/>
              <a:buNone/>
            </a:pPr>
            <a:r>
              <a:rPr lang="en-GB" altLang="id-ID" sz="3200" dirty="0">
                <a:latin typeface="Book Antiqua" panose="02040602050305030304" pitchFamily="18" charset="0"/>
              </a:rPr>
              <a:t>Analyses that have to be performed often can be put in the form of functions</a:t>
            </a:r>
          </a:p>
          <a:p>
            <a:pPr>
              <a:lnSpc>
                <a:spcPct val="150000"/>
              </a:lnSpc>
              <a:buFontTx/>
              <a:buNone/>
            </a:pPr>
            <a:r>
              <a:rPr lang="en-GB" altLang="id-ID" sz="3200" b="1" dirty="0">
                <a:solidFill>
                  <a:srgbClr val="FF0000"/>
                </a:solidFill>
                <a:latin typeface="Book Antiqua" panose="02040602050305030304" pitchFamily="18" charset="0"/>
              </a:rPr>
              <a:t>Example</a:t>
            </a:r>
            <a:r>
              <a:rPr lang="en-GB" altLang="id-ID" sz="3200" dirty="0">
                <a:latin typeface="Book Antiqua" panose="02040602050305030304" pitchFamily="18" charset="0"/>
              </a:rPr>
              <a:t>: </a:t>
            </a:r>
            <a:br>
              <a:rPr lang="en-GB" altLang="id-ID" sz="3200" dirty="0">
                <a:latin typeface="Book Antiqua" panose="02040602050305030304" pitchFamily="18" charset="0"/>
              </a:rPr>
            </a:br>
            <a:r>
              <a:rPr lang="en-GB" altLang="id-ID" sz="3200" dirty="0">
                <a:latin typeface="Book Antiqua" panose="02040602050305030304" pitchFamily="18" charset="0"/>
              </a:rPr>
              <a:t>simple &lt;- function(</a:t>
            </a:r>
            <a:r>
              <a:rPr lang="en-GB" altLang="id-ID" sz="3200" dirty="0" err="1">
                <a:latin typeface="Book Antiqua" panose="02040602050305030304" pitchFamily="18" charset="0"/>
              </a:rPr>
              <a:t>data,mean</a:t>
            </a:r>
            <a:r>
              <a:rPr lang="en-GB" altLang="id-ID" sz="3200" dirty="0">
                <a:latin typeface="Book Antiqua" panose="02040602050305030304" pitchFamily="18" charset="0"/>
              </a:rPr>
              <a:t>=0,alpha=0.05)</a:t>
            </a:r>
          </a:p>
          <a:p>
            <a:pPr>
              <a:lnSpc>
                <a:spcPct val="150000"/>
              </a:lnSpc>
              <a:buFontTx/>
              <a:buNone/>
            </a:pPr>
            <a:r>
              <a:rPr lang="en-GB" altLang="id-ID" sz="3200" dirty="0">
                <a:latin typeface="Book Antiqua" panose="02040602050305030304" pitchFamily="18" charset="0"/>
              </a:rPr>
              <a:t>{hist(data),</a:t>
            </a:r>
            <a:r>
              <a:rPr lang="en-GB" altLang="id-ID" sz="3200" dirty="0" err="1">
                <a:latin typeface="Book Antiqua" panose="02040602050305030304" pitchFamily="18" charset="0"/>
              </a:rPr>
              <a:t>t.test</a:t>
            </a:r>
            <a:r>
              <a:rPr lang="en-GB" altLang="id-ID" sz="3200" dirty="0">
                <a:latin typeface="Book Antiqua" panose="02040602050305030304" pitchFamily="18" charset="0"/>
              </a:rPr>
              <a:t>(</a:t>
            </a:r>
            <a:r>
              <a:rPr lang="en-GB" altLang="id-ID" sz="3200" dirty="0" err="1">
                <a:latin typeface="Book Antiqua" panose="02040602050305030304" pitchFamily="18" charset="0"/>
              </a:rPr>
              <a:t>data,conf.level</a:t>
            </a:r>
            <a:r>
              <a:rPr lang="en-GB" altLang="id-ID" sz="3200" dirty="0">
                <a:latin typeface="Book Antiqua" panose="02040602050305030304" pitchFamily="18" charset="0"/>
              </a:rPr>
              <a:t>=</a:t>
            </a:r>
            <a:r>
              <a:rPr lang="en-GB" altLang="id-ID" sz="3200" dirty="0" err="1">
                <a:latin typeface="Book Antiqua" panose="02040602050305030304" pitchFamily="18" charset="0"/>
              </a:rPr>
              <a:t>alpha,mu</a:t>
            </a:r>
            <a:r>
              <a:rPr lang="en-GB" altLang="id-ID" sz="3200" dirty="0">
                <a:latin typeface="Book Antiqua" panose="02040602050305030304" pitchFamily="18" charset="0"/>
              </a:rPr>
              <a:t>=</a:t>
            </a:r>
            <a:r>
              <a:rPr lang="en-GB" altLang="id-ID" sz="3200" dirty="0" err="1">
                <a:latin typeface="Book Antiqua" panose="02040602050305030304" pitchFamily="18" charset="0"/>
              </a:rPr>
              <a:t>mean,alternative</a:t>
            </a:r>
            <a:r>
              <a:rPr lang="en-GB" altLang="id-ID" sz="3200" dirty="0">
                <a:latin typeface="Book Antiqua" panose="02040602050305030304" pitchFamily="18" charset="0"/>
              </a:rPr>
              <a:t>=“two-sided”)}</a:t>
            </a:r>
          </a:p>
        </p:txBody>
      </p:sp>
    </p:spTree>
    <p:extLst>
      <p:ext uri="{BB962C8B-B14F-4D97-AF65-F5344CB8AC3E}">
        <p14:creationId xmlns:p14="http://schemas.microsoft.com/office/powerpoint/2010/main" val="40398052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Basic Regression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lnSpcReduction="10000"/>
          </a:bodyPr>
          <a:lstStyle/>
          <a:p>
            <a:pPr>
              <a:lnSpc>
                <a:spcPct val="150000"/>
              </a:lnSpc>
            </a:pPr>
            <a:r>
              <a:rPr lang="en-GB" altLang="id-ID" sz="3200" dirty="0">
                <a:latin typeface="Book Antiqua" panose="02040602050305030304" pitchFamily="18" charset="0"/>
              </a:rPr>
              <a:t>general command: </a:t>
            </a:r>
            <a:r>
              <a:rPr lang="en-GB" altLang="id-ID" sz="3200" dirty="0" err="1">
                <a:latin typeface="Book Antiqua" panose="02040602050305030304" pitchFamily="18" charset="0"/>
              </a:rPr>
              <a:t>lm</a:t>
            </a:r>
            <a:r>
              <a:rPr lang="en-GB" altLang="id-ID" sz="3200" dirty="0">
                <a:latin typeface="Book Antiqua" panose="02040602050305030304" pitchFamily="18" charset="0"/>
              </a:rPr>
              <a:t> (linear model)</a:t>
            </a:r>
          </a:p>
          <a:p>
            <a:pPr>
              <a:lnSpc>
                <a:spcPct val="150000"/>
              </a:lnSpc>
            </a:pPr>
            <a:r>
              <a:rPr lang="en-GB" altLang="id-ID" sz="3200" dirty="0">
                <a:latin typeface="Book Antiqua" panose="02040602050305030304" pitchFamily="18" charset="0"/>
              </a:rPr>
              <a:t>requires data to be available in the form of a data frame </a:t>
            </a:r>
          </a:p>
          <a:p>
            <a:pPr lvl="1">
              <a:lnSpc>
                <a:spcPct val="150000"/>
              </a:lnSpc>
            </a:pPr>
            <a:r>
              <a:rPr lang="en-GB" altLang="id-ID" sz="2800" dirty="0">
                <a:latin typeface="Book Antiqua" panose="02040602050305030304" pitchFamily="18" charset="0"/>
              </a:rPr>
              <a:t>more general than matrix because columns need not have same length)</a:t>
            </a:r>
          </a:p>
          <a:p>
            <a:pPr lvl="1">
              <a:lnSpc>
                <a:spcPct val="150000"/>
              </a:lnSpc>
            </a:pPr>
            <a:r>
              <a:rPr lang="en-GB" altLang="id-ID" sz="2800" dirty="0">
                <a:latin typeface="Book Antiqua" panose="02040602050305030304" pitchFamily="18" charset="0"/>
              </a:rPr>
              <a:t>use command </a:t>
            </a:r>
            <a:r>
              <a:rPr lang="en-GB" altLang="id-ID" sz="2800" dirty="0" err="1">
                <a:latin typeface="Book Antiqua" panose="02040602050305030304" pitchFamily="18" charset="0"/>
              </a:rPr>
              <a:t>data.frame</a:t>
            </a:r>
            <a:r>
              <a:rPr lang="en-GB" altLang="id-ID" sz="2800" dirty="0">
                <a:latin typeface="Book Antiqua" panose="02040602050305030304" pitchFamily="18" charset="0"/>
              </a:rPr>
              <a:t> for conversion</a:t>
            </a:r>
          </a:p>
          <a:p>
            <a:pPr>
              <a:lnSpc>
                <a:spcPct val="150000"/>
              </a:lnSpc>
            </a:pPr>
            <a:r>
              <a:rPr lang="en-GB" altLang="id-ID" sz="3200" dirty="0">
                <a:latin typeface="Book Antiqua" panose="02040602050305030304" pitchFamily="18" charset="0"/>
              </a:rPr>
              <a:t>other types of regression also possible (see also dedicated packages)</a:t>
            </a:r>
          </a:p>
        </p:txBody>
      </p:sp>
    </p:spTree>
    <p:extLst>
      <p:ext uri="{BB962C8B-B14F-4D97-AF65-F5344CB8AC3E}">
        <p14:creationId xmlns:p14="http://schemas.microsoft.com/office/powerpoint/2010/main" val="12081075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OUTLINES II</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9693506" cy="4968175"/>
          </a:xfrm>
        </p:spPr>
        <p:txBody>
          <a:bodyPr>
            <a:normAutofit/>
          </a:bodyPr>
          <a:lstStyle/>
          <a:p>
            <a:pPr>
              <a:lnSpc>
                <a:spcPct val="150000"/>
              </a:lnSpc>
            </a:pPr>
            <a:r>
              <a:rPr lang="en-US" b="1" dirty="0">
                <a:effectLst/>
                <a:latin typeface="Book Antiqua" panose="02040602050305030304" pitchFamily="18" charset="0"/>
                <a:ea typeface="Calibri" panose="020F0502020204030204" pitchFamily="34" charset="0"/>
                <a:cs typeface="Times New Roman" panose="02020603050405020304" pitchFamily="18" charset="0"/>
              </a:rPr>
              <a:t>R for Spatial Analysis:</a:t>
            </a:r>
            <a:br>
              <a:rPr lang="en-US" b="1" dirty="0">
                <a:effectLst/>
                <a:latin typeface="Book Antiqua" panose="02040602050305030304" pitchFamily="18" charset="0"/>
                <a:ea typeface="Calibri" panose="020F0502020204030204" pitchFamily="34" charset="0"/>
                <a:cs typeface="Times New Roman" panose="02020603050405020304" pitchFamily="18" charset="0"/>
              </a:rPr>
            </a:br>
            <a:r>
              <a:rPr lang="it-IT" dirty="0">
                <a:effectLst/>
                <a:latin typeface="Book Antiqua" panose="02040602050305030304" pitchFamily="18" charset="0"/>
                <a:ea typeface="Calibri" panose="020F0502020204030204" pitchFamily="34" charset="0"/>
                <a:cs typeface="Times New Roman" panose="02020603050405020304" pitchFamily="18" charset="0"/>
              </a:rPr>
              <a:t>Common Libraries</a:t>
            </a:r>
            <a:br>
              <a:rPr lang="en-US" dirty="0">
                <a:latin typeface="Book Antiqua" panose="02040602050305030304" pitchFamily="18" charset="0"/>
                <a:ea typeface="Calibri" panose="020F0502020204030204" pitchFamily="34" charset="0"/>
                <a:cs typeface="Times New Roman" panose="02020603050405020304" pitchFamily="18" charset="0"/>
              </a:rPr>
            </a:br>
            <a:r>
              <a:rPr lang="en-US" dirty="0">
                <a:effectLst/>
                <a:latin typeface="Book Antiqua" panose="02040602050305030304" pitchFamily="18" charset="0"/>
                <a:ea typeface="Calibri" panose="020F0502020204030204" pitchFamily="34" charset="0"/>
                <a:cs typeface="Times New Roman" panose="02020603050405020304" pitchFamily="18" charset="0"/>
              </a:rPr>
              <a:t>Crop and Mask Process</a:t>
            </a:r>
            <a:br>
              <a:rPr lang="en-US" dirty="0">
                <a:effectLst/>
                <a:latin typeface="Book Antiqua" panose="02040602050305030304" pitchFamily="18" charset="0"/>
                <a:ea typeface="Calibri" panose="020F0502020204030204" pitchFamily="34" charset="0"/>
                <a:cs typeface="Times New Roman" panose="02020603050405020304" pitchFamily="18" charset="0"/>
              </a:rPr>
            </a:br>
            <a:r>
              <a:rPr lang="en-US" dirty="0">
                <a:effectLst/>
                <a:latin typeface="Book Antiqua" panose="02040602050305030304" pitchFamily="18" charset="0"/>
                <a:ea typeface="Calibri" panose="020F0502020204030204" pitchFamily="34" charset="0"/>
                <a:cs typeface="Times New Roman" panose="02020603050405020304" pitchFamily="18" charset="0"/>
              </a:rPr>
              <a:t>Data Extraction</a:t>
            </a:r>
            <a:br>
              <a:rPr lang="en-US" dirty="0">
                <a:effectLst/>
                <a:latin typeface="Book Antiqua" panose="02040602050305030304" pitchFamily="18" charset="0"/>
                <a:ea typeface="Calibri" panose="020F0502020204030204" pitchFamily="34" charset="0"/>
                <a:cs typeface="Times New Roman" panose="02020603050405020304" pitchFamily="18" charset="0"/>
              </a:rPr>
            </a:br>
            <a:r>
              <a:rPr lang="en-US" dirty="0">
                <a:effectLst/>
                <a:latin typeface="Book Antiqua" panose="02040602050305030304" pitchFamily="18" charset="0"/>
                <a:ea typeface="Calibri" panose="020F0502020204030204" pitchFamily="34" charset="0"/>
                <a:cs typeface="Times New Roman" panose="02020603050405020304" pitchFamily="18" charset="0"/>
              </a:rPr>
              <a:t>Local and Global Spatial Autocorrelation</a:t>
            </a:r>
            <a:br>
              <a:rPr lang="en-US" dirty="0">
                <a:effectLst/>
                <a:latin typeface="Book Antiqua" panose="02040602050305030304" pitchFamily="18" charset="0"/>
                <a:ea typeface="Calibri" panose="020F0502020204030204" pitchFamily="34" charset="0"/>
                <a:cs typeface="Times New Roman" panose="02020603050405020304" pitchFamily="18" charset="0"/>
              </a:rPr>
            </a:br>
            <a:r>
              <a:rPr lang="en-US" dirty="0">
                <a:effectLst/>
                <a:latin typeface="Book Antiqua" panose="02040602050305030304" pitchFamily="18" charset="0"/>
                <a:ea typeface="Calibri" panose="020F0502020204030204" pitchFamily="34" charset="0"/>
                <a:cs typeface="Times New Roman" panose="02020603050405020304" pitchFamily="18" charset="0"/>
              </a:rPr>
              <a:t>Spatial Econometrics</a:t>
            </a:r>
            <a:br>
              <a:rPr lang="en-US" dirty="0">
                <a:effectLst/>
                <a:latin typeface="Book Antiqua" panose="02040602050305030304" pitchFamily="18" charset="0"/>
                <a:ea typeface="Calibri" panose="020F0502020204030204" pitchFamily="34" charset="0"/>
                <a:cs typeface="Times New Roman" panose="02020603050405020304" pitchFamily="18" charset="0"/>
              </a:rPr>
            </a:br>
            <a:endParaRPr lang="en-US" b="1" dirty="0">
              <a:effectLst/>
              <a:latin typeface="Book Antiqua" panose="020406020503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39545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Arial Unicode MS" panose="020B0604020202020204" pitchFamily="34" charset="-128"/>
                <a:cs typeface="Arial" panose="020B0604020202020204" pitchFamily="34" charset="0"/>
              </a:rPr>
              <a:t>INTRODUCTION</a:t>
            </a:r>
            <a:endPar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mj-ea"/>
              <a:cs typeface="Arial" panose="020B0604020202020204" pitchFamily="34" charset="0"/>
            </a:endParaRPr>
          </a:p>
        </p:txBody>
      </p:sp>
      <p:sp>
        <p:nvSpPr>
          <p:cNvPr id="2" name="Rectangle 1">
            <a:extLst>
              <a:ext uri="{FF2B5EF4-FFF2-40B4-BE49-F238E27FC236}">
                <a16:creationId xmlns:a16="http://schemas.microsoft.com/office/drawing/2014/main" id="{660E8AE1-9F1A-A941-5097-0321571EECDD}"/>
              </a:ext>
            </a:extLst>
          </p:cNvPr>
          <p:cNvSpPr/>
          <p:nvPr/>
        </p:nvSpPr>
        <p:spPr>
          <a:xfrm>
            <a:off x="3958045" y="1050723"/>
            <a:ext cx="3544388" cy="940526"/>
          </a:xfrm>
          <a:prstGeom prst="rect">
            <a:avLst/>
          </a:prstGeom>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prstClr val="black"/>
                </a:solidFill>
                <a:effectLst/>
                <a:uLnTx/>
                <a:uFillTx/>
                <a:latin typeface="Book Antiqua" panose="02040602050305030304" pitchFamily="18" charset="0"/>
                <a:ea typeface="+mn-ea"/>
                <a:cs typeface="+mn-cs"/>
              </a:rPr>
              <a:t>UTILIZATION OF GRIDDED DATA</a:t>
            </a:r>
            <a:endParaRPr kumimoji="0" lang="en-ID" sz="2200" b="1" i="0" u="none" strike="noStrike" kern="1200" cap="none" spc="0" normalizeH="0" baseline="0" noProof="0" dirty="0">
              <a:ln>
                <a:noFill/>
              </a:ln>
              <a:solidFill>
                <a:prstClr val="black"/>
              </a:solidFill>
              <a:effectLst/>
              <a:uLnTx/>
              <a:uFillTx/>
              <a:latin typeface="Book Antiqua" panose="02040602050305030304" pitchFamily="18" charset="0"/>
              <a:ea typeface="+mn-ea"/>
              <a:cs typeface="+mn-cs"/>
            </a:endParaRPr>
          </a:p>
        </p:txBody>
      </p:sp>
      <p:sp>
        <p:nvSpPr>
          <p:cNvPr id="3" name="Rectangle 2">
            <a:extLst>
              <a:ext uri="{FF2B5EF4-FFF2-40B4-BE49-F238E27FC236}">
                <a16:creationId xmlns:a16="http://schemas.microsoft.com/office/drawing/2014/main" id="{D992D1BF-AEA3-54F8-AF0D-CC3005E1FD20}"/>
              </a:ext>
            </a:extLst>
          </p:cNvPr>
          <p:cNvSpPr/>
          <p:nvPr/>
        </p:nvSpPr>
        <p:spPr>
          <a:xfrm>
            <a:off x="709749" y="2834640"/>
            <a:ext cx="2042160" cy="940526"/>
          </a:xfrm>
          <a:prstGeom prst="rect">
            <a:avLst/>
          </a:prstGeom>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Descriptive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Analysis</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6" name="Rectangle 5">
            <a:extLst>
              <a:ext uri="{FF2B5EF4-FFF2-40B4-BE49-F238E27FC236}">
                <a16:creationId xmlns:a16="http://schemas.microsoft.com/office/drawing/2014/main" id="{51C48B96-EFF7-9C1A-C62C-0349E881DE45}"/>
              </a:ext>
            </a:extLst>
          </p:cNvPr>
          <p:cNvSpPr/>
          <p:nvPr/>
        </p:nvSpPr>
        <p:spPr>
          <a:xfrm>
            <a:off x="3688079" y="2834640"/>
            <a:ext cx="2042160" cy="940526"/>
          </a:xfrm>
          <a:prstGeom prst="rect">
            <a:avLst/>
          </a:prstGeom>
          <a:ln/>
        </p:spPr>
        <p:style>
          <a:lnRef idx="3">
            <a:schemeClr val="lt1"/>
          </a:lnRef>
          <a:fillRef idx="1">
            <a:schemeClr val="accent6"/>
          </a:fillRef>
          <a:effectRef idx="1">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Exploratory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Data</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7" name="Rectangle 6">
            <a:extLst>
              <a:ext uri="{FF2B5EF4-FFF2-40B4-BE49-F238E27FC236}">
                <a16:creationId xmlns:a16="http://schemas.microsoft.com/office/drawing/2014/main" id="{FBB0C84F-4425-BAFF-587E-BA73542F1534}"/>
              </a:ext>
            </a:extLst>
          </p:cNvPr>
          <p:cNvSpPr/>
          <p:nvPr/>
        </p:nvSpPr>
        <p:spPr>
          <a:xfrm>
            <a:off x="6666409" y="2834640"/>
            <a:ext cx="2042160" cy="940526"/>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Detection Test</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9" name="Rectangle 8">
            <a:extLst>
              <a:ext uri="{FF2B5EF4-FFF2-40B4-BE49-F238E27FC236}">
                <a16:creationId xmlns:a16="http://schemas.microsoft.com/office/drawing/2014/main" id="{B99CF43D-C780-4015-666F-48C4DFD08CD6}"/>
              </a:ext>
            </a:extLst>
          </p:cNvPr>
          <p:cNvSpPr/>
          <p:nvPr/>
        </p:nvSpPr>
        <p:spPr>
          <a:xfrm>
            <a:off x="9753601" y="2834640"/>
            <a:ext cx="2042160" cy="940526"/>
          </a:xfrm>
          <a:prstGeom prst="rect">
            <a:avLst/>
          </a:prstGeom>
          <a:solidFill>
            <a:srgbClr val="FF0000"/>
          </a:solidFill>
          <a:ln/>
        </p:spPr>
        <p:style>
          <a:lnRef idx="3">
            <a:schemeClr val="lt1"/>
          </a:lnRef>
          <a:fillRef idx="1">
            <a:schemeClr val="accent3"/>
          </a:fillRef>
          <a:effectRef idx="1">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Econometric Analysis</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10" name="TextBox 9">
            <a:extLst>
              <a:ext uri="{FF2B5EF4-FFF2-40B4-BE49-F238E27FC236}">
                <a16:creationId xmlns:a16="http://schemas.microsoft.com/office/drawing/2014/main" id="{150E76DE-624A-D71A-93D7-3D725913B784}"/>
              </a:ext>
            </a:extLst>
          </p:cNvPr>
          <p:cNvSpPr txBox="1"/>
          <p:nvPr/>
        </p:nvSpPr>
        <p:spPr>
          <a:xfrm>
            <a:off x="709749" y="3953691"/>
            <a:ext cx="2042160" cy="2308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Mapping Overlay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Ms</a:t>
            </a: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 Excel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Stata</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Matlab</a:t>
            </a:r>
            <a:endPar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GeoDA</a:t>
            </a:r>
            <a:endPar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ArcGIS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QGIS</a:t>
            </a:r>
            <a:endParaRPr kumimoji="0" lang="en-ID"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p:txBody>
      </p:sp>
      <p:sp>
        <p:nvSpPr>
          <p:cNvPr id="11" name="TextBox 10">
            <a:extLst>
              <a:ext uri="{FF2B5EF4-FFF2-40B4-BE49-F238E27FC236}">
                <a16:creationId xmlns:a16="http://schemas.microsoft.com/office/drawing/2014/main" id="{52ECC91B-6AE3-317D-9375-83282F54D66C}"/>
              </a:ext>
            </a:extLst>
          </p:cNvPr>
          <p:cNvSpPr txBox="1"/>
          <p:nvPr/>
        </p:nvSpPr>
        <p:spPr>
          <a:xfrm>
            <a:off x="3688079" y="3953691"/>
            <a:ext cx="2042160"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Thematic Maps and Pattern Detection</a:t>
            </a:r>
          </a:p>
        </p:txBody>
      </p:sp>
      <p:sp>
        <p:nvSpPr>
          <p:cNvPr id="12" name="TextBox 11">
            <a:extLst>
              <a:ext uri="{FF2B5EF4-FFF2-40B4-BE49-F238E27FC236}">
                <a16:creationId xmlns:a16="http://schemas.microsoft.com/office/drawing/2014/main" id="{60883AF7-21C6-C9CC-0D6F-57E739BBC600}"/>
              </a:ext>
            </a:extLst>
          </p:cNvPr>
          <p:cNvSpPr txBox="1"/>
          <p:nvPr/>
        </p:nvSpPr>
        <p:spPr>
          <a:xfrm>
            <a:off x="6666408" y="3953691"/>
            <a:ext cx="2146665" cy="20313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Global Spatial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Moran’s I</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Geary’s 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Local Spatial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Local Moran’s I</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Local Geary’s 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Cluster Analysis</a:t>
            </a:r>
            <a:endParaRPr kumimoji="0" lang="en-ID"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p:txBody>
      </p:sp>
      <p:sp>
        <p:nvSpPr>
          <p:cNvPr id="14" name="TextBox 13">
            <a:extLst>
              <a:ext uri="{FF2B5EF4-FFF2-40B4-BE49-F238E27FC236}">
                <a16:creationId xmlns:a16="http://schemas.microsoft.com/office/drawing/2014/main" id="{E2C742B6-8BE6-66EA-39AA-41BABE894F67}"/>
              </a:ext>
            </a:extLst>
          </p:cNvPr>
          <p:cNvSpPr txBox="1"/>
          <p:nvPr/>
        </p:nvSpPr>
        <p:spPr>
          <a:xfrm>
            <a:off x="9753601" y="3953691"/>
            <a:ext cx="2272936" cy="20313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Non-Dynamic</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SAR, SEM, </a:t>
            </a:r>
            <a:r>
              <a:rPr kumimoji="0" lang="en-US" sz="1800" b="0"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etc</a:t>
            </a:r>
            <a:endPar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Dynamic</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Spatio</a:t>
            </a:r>
            <a:r>
              <a:rPr kumimoji="0" lang="en-US"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-temporal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Time Series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Bayesian vs </a:t>
            </a: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VS</a:t>
            </a: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 (ML)</a:t>
            </a:r>
            <a:endParaRPr kumimoji="0" lang="en-ID" sz="18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p:txBody>
      </p:sp>
    </p:spTree>
    <p:extLst>
      <p:ext uri="{BB962C8B-B14F-4D97-AF65-F5344CB8AC3E}">
        <p14:creationId xmlns:p14="http://schemas.microsoft.com/office/powerpoint/2010/main" val="17497729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Basic Function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fontScale="62500" lnSpcReduction="20000"/>
          </a:bodyPr>
          <a:lstStyle/>
          <a:p>
            <a:pPr marL="0" indent="0">
              <a:lnSpc>
                <a:spcPct val="150000"/>
              </a:lnSpc>
              <a:buNone/>
            </a:pPr>
            <a:r>
              <a:rPr lang="en-GB" altLang="id-ID" sz="3200" b="1" dirty="0">
                <a:latin typeface="Book Antiqua" panose="02040602050305030304" pitchFamily="18" charset="0"/>
              </a:rPr>
              <a:t>Common Libraries for Spatial Analysis</a:t>
            </a:r>
            <a:r>
              <a:rPr lang="en-GB" altLang="id-ID" sz="3200" dirty="0">
                <a:latin typeface="Book Antiqua" panose="02040602050305030304" pitchFamily="18" charset="0"/>
              </a:rPr>
              <a:t>: </a:t>
            </a:r>
          </a:p>
          <a:p>
            <a:pPr marL="0" indent="0">
              <a:lnSpc>
                <a:spcPct val="150000"/>
              </a:lnSpc>
              <a:buNone/>
            </a:pPr>
            <a:r>
              <a:rPr lang="en-GB" altLang="id-ID" sz="3200" dirty="0">
                <a:latin typeface="Book Antiqua" panose="02040602050305030304" pitchFamily="18" charset="0"/>
              </a:rPr>
              <a:t>• SP        “spatial” </a:t>
            </a:r>
          </a:p>
          <a:p>
            <a:pPr marL="0" indent="0">
              <a:lnSpc>
                <a:spcPct val="150000"/>
              </a:lnSpc>
              <a:buNone/>
            </a:pPr>
            <a:r>
              <a:rPr lang="en-GB" altLang="id-ID" sz="3200" dirty="0">
                <a:latin typeface="Book Antiqua" panose="02040602050305030304" pitchFamily="18" charset="0"/>
              </a:rPr>
              <a:t>• GSTAT     “</a:t>
            </a:r>
            <a:r>
              <a:rPr lang="en-GB" altLang="id-ID" sz="3200" dirty="0" err="1">
                <a:latin typeface="Book Antiqua" panose="02040602050305030304" pitchFamily="18" charset="0"/>
              </a:rPr>
              <a:t>geostatistics</a:t>
            </a:r>
            <a:r>
              <a:rPr lang="en-GB" altLang="id-ID" sz="3200" dirty="0">
                <a:latin typeface="Book Antiqua" panose="02040602050305030304" pitchFamily="18" charset="0"/>
              </a:rPr>
              <a:t>” </a:t>
            </a:r>
          </a:p>
          <a:p>
            <a:pPr marL="0" indent="0">
              <a:lnSpc>
                <a:spcPct val="150000"/>
              </a:lnSpc>
              <a:buNone/>
            </a:pPr>
            <a:r>
              <a:rPr lang="en-GB" altLang="id-ID" sz="3200" dirty="0">
                <a:latin typeface="Book Antiqua" panose="02040602050305030304" pitchFamily="18" charset="0"/>
              </a:rPr>
              <a:t>• RGDAL     “geospatial data abstraction library for R”  (not active since end of 2023)</a:t>
            </a:r>
          </a:p>
          <a:p>
            <a:pPr marL="0" indent="0">
              <a:lnSpc>
                <a:spcPct val="150000"/>
              </a:lnSpc>
              <a:buNone/>
            </a:pPr>
            <a:r>
              <a:rPr lang="en-GB" altLang="id-ID" sz="3200" dirty="0">
                <a:latin typeface="Book Antiqua" panose="02040602050305030304" pitchFamily="18" charset="0"/>
              </a:rPr>
              <a:t>• TERRA      “Spatial Data Analysis” </a:t>
            </a:r>
          </a:p>
          <a:p>
            <a:pPr marL="0" indent="0">
              <a:lnSpc>
                <a:spcPct val="150000"/>
              </a:lnSpc>
              <a:buNone/>
            </a:pPr>
            <a:r>
              <a:rPr lang="en-GB" altLang="id-ID" sz="3200" dirty="0">
                <a:latin typeface="Book Antiqua" panose="02040602050305030304" pitchFamily="18" charset="0"/>
              </a:rPr>
              <a:t>• GGMAP     “extends the plotting of ggplot2 with map data” </a:t>
            </a:r>
          </a:p>
          <a:p>
            <a:pPr marL="0" indent="0">
              <a:lnSpc>
                <a:spcPct val="150000"/>
              </a:lnSpc>
              <a:buNone/>
            </a:pPr>
            <a:r>
              <a:rPr lang="en-GB" altLang="id-ID" sz="3200" dirty="0">
                <a:latin typeface="Book Antiqua" panose="02040602050305030304" pitchFamily="18" charset="0"/>
              </a:rPr>
              <a:t>• RASTER    “raster data processing” </a:t>
            </a:r>
          </a:p>
          <a:p>
            <a:pPr marL="0" indent="0">
              <a:lnSpc>
                <a:spcPct val="150000"/>
              </a:lnSpc>
              <a:buNone/>
            </a:pPr>
            <a:r>
              <a:rPr lang="en-GB" altLang="id-ID" sz="3200" dirty="0">
                <a:latin typeface="Book Antiqua" panose="02040602050305030304" pitchFamily="18" charset="0"/>
              </a:rPr>
              <a:t>• MAPTOOLS  “map tools” </a:t>
            </a:r>
          </a:p>
          <a:p>
            <a:pPr marL="0" indent="0">
              <a:lnSpc>
                <a:spcPct val="150000"/>
              </a:lnSpc>
              <a:buNone/>
            </a:pPr>
            <a:r>
              <a:rPr lang="en-GB" altLang="id-ID" sz="3200" dirty="0">
                <a:latin typeface="Book Antiqua" panose="02040602050305030304" pitchFamily="18" charset="0"/>
              </a:rPr>
              <a:t>• SPATSTAT  “wide range of spatial tools and functions”</a:t>
            </a:r>
          </a:p>
        </p:txBody>
      </p:sp>
    </p:spTree>
    <p:extLst>
      <p:ext uri="{BB962C8B-B14F-4D97-AF65-F5344CB8AC3E}">
        <p14:creationId xmlns:p14="http://schemas.microsoft.com/office/powerpoint/2010/main" val="22706840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Basic Function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GB" altLang="id-ID" sz="2400" b="1" dirty="0">
                <a:solidFill>
                  <a:srgbClr val="FF0000"/>
                </a:solidFill>
                <a:latin typeface="Book Antiqua" panose="02040602050305030304" pitchFamily="18" charset="0"/>
              </a:rPr>
              <a:t>Example</a:t>
            </a:r>
            <a:r>
              <a:rPr lang="en-GB" altLang="id-ID" sz="2400" dirty="0">
                <a:solidFill>
                  <a:srgbClr val="FF0000"/>
                </a:solidFill>
                <a:latin typeface="Book Antiqua" panose="02040602050305030304" pitchFamily="18" charset="0"/>
              </a:rPr>
              <a:t>: </a:t>
            </a:r>
          </a:p>
          <a:p>
            <a:pPr marL="0" indent="0">
              <a:lnSpc>
                <a:spcPct val="150000"/>
              </a:lnSpc>
              <a:buNone/>
            </a:pPr>
            <a:endParaRPr lang="en-GB" altLang="id-ID" sz="2400" dirty="0">
              <a:solidFill>
                <a:srgbClr val="FF0000"/>
              </a:solidFill>
              <a:latin typeface="Book Antiqua" panose="02040602050305030304" pitchFamily="18" charset="0"/>
            </a:endParaRPr>
          </a:p>
        </p:txBody>
      </p:sp>
      <p:pic>
        <p:nvPicPr>
          <p:cNvPr id="3" name="Picture 2">
            <a:extLst>
              <a:ext uri="{FF2B5EF4-FFF2-40B4-BE49-F238E27FC236}">
                <a16:creationId xmlns:a16="http://schemas.microsoft.com/office/drawing/2014/main" id="{45E4FB7B-36C8-AD6B-F03E-5F8738C7F026}"/>
              </a:ext>
            </a:extLst>
          </p:cNvPr>
          <p:cNvPicPr>
            <a:picLocks noChangeAspect="1"/>
          </p:cNvPicPr>
          <p:nvPr/>
        </p:nvPicPr>
        <p:blipFill>
          <a:blip r:embed="rId4"/>
          <a:stretch>
            <a:fillRect/>
          </a:stretch>
        </p:blipFill>
        <p:spPr>
          <a:xfrm>
            <a:off x="566057" y="1811578"/>
            <a:ext cx="9574463" cy="4562328"/>
          </a:xfrm>
          <a:prstGeom prst="rect">
            <a:avLst/>
          </a:prstGeom>
        </p:spPr>
      </p:pic>
    </p:spTree>
    <p:extLst>
      <p:ext uri="{BB962C8B-B14F-4D97-AF65-F5344CB8AC3E}">
        <p14:creationId xmlns:p14="http://schemas.microsoft.com/office/powerpoint/2010/main" val="16608285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Basic Function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GB" altLang="id-ID" sz="2400" b="1" dirty="0">
                <a:solidFill>
                  <a:srgbClr val="FF0000"/>
                </a:solidFill>
                <a:latin typeface="Book Antiqua" panose="02040602050305030304" pitchFamily="18" charset="0"/>
              </a:rPr>
              <a:t>Example</a:t>
            </a:r>
            <a:r>
              <a:rPr lang="en-GB" altLang="id-ID" sz="2400" dirty="0">
                <a:solidFill>
                  <a:srgbClr val="FF0000"/>
                </a:solidFill>
                <a:latin typeface="Book Antiqua" panose="02040602050305030304" pitchFamily="18" charset="0"/>
              </a:rPr>
              <a:t>: </a:t>
            </a:r>
          </a:p>
          <a:p>
            <a:pPr marL="0" indent="0">
              <a:lnSpc>
                <a:spcPct val="150000"/>
              </a:lnSpc>
              <a:buNone/>
            </a:pPr>
            <a:endParaRPr lang="en-GB" altLang="id-ID" sz="2400" dirty="0">
              <a:solidFill>
                <a:srgbClr val="FF0000"/>
              </a:solidFill>
              <a:latin typeface="Book Antiqua" panose="02040602050305030304" pitchFamily="18" charset="0"/>
            </a:endParaRPr>
          </a:p>
        </p:txBody>
      </p:sp>
      <p:pic>
        <p:nvPicPr>
          <p:cNvPr id="5" name="Picture 4">
            <a:extLst>
              <a:ext uri="{FF2B5EF4-FFF2-40B4-BE49-F238E27FC236}">
                <a16:creationId xmlns:a16="http://schemas.microsoft.com/office/drawing/2014/main" id="{3AC4B98A-9697-48CB-6561-F72C589D40AA}"/>
              </a:ext>
            </a:extLst>
          </p:cNvPr>
          <p:cNvPicPr>
            <a:picLocks noChangeAspect="1"/>
          </p:cNvPicPr>
          <p:nvPr/>
        </p:nvPicPr>
        <p:blipFill>
          <a:blip r:embed="rId4"/>
          <a:stretch>
            <a:fillRect/>
          </a:stretch>
        </p:blipFill>
        <p:spPr>
          <a:xfrm>
            <a:off x="2506142" y="1915832"/>
            <a:ext cx="8900292" cy="3956463"/>
          </a:xfrm>
          <a:prstGeom prst="rect">
            <a:avLst/>
          </a:prstGeom>
        </p:spPr>
      </p:pic>
    </p:spTree>
    <p:extLst>
      <p:ext uri="{BB962C8B-B14F-4D97-AF65-F5344CB8AC3E}">
        <p14:creationId xmlns:p14="http://schemas.microsoft.com/office/powerpoint/2010/main" val="53910769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Basic Function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11173500" cy="4968175"/>
          </a:xfrm>
        </p:spPr>
        <p:txBody>
          <a:bodyPr>
            <a:normAutofit/>
          </a:bodyPr>
          <a:lstStyle/>
          <a:p>
            <a:pPr marL="0" indent="0">
              <a:lnSpc>
                <a:spcPct val="150000"/>
              </a:lnSpc>
              <a:buNone/>
            </a:pPr>
            <a:r>
              <a:rPr lang="en-GB" altLang="id-ID" sz="2400" b="1" dirty="0">
                <a:solidFill>
                  <a:srgbClr val="FF0000"/>
                </a:solidFill>
                <a:latin typeface="Book Antiqua" panose="02040602050305030304" pitchFamily="18" charset="0"/>
              </a:rPr>
              <a:t>Example</a:t>
            </a:r>
            <a:r>
              <a:rPr lang="en-GB" altLang="id-ID" sz="2400" dirty="0">
                <a:solidFill>
                  <a:srgbClr val="FF0000"/>
                </a:solidFill>
                <a:latin typeface="Book Antiqua" panose="02040602050305030304" pitchFamily="18" charset="0"/>
              </a:rPr>
              <a:t>: </a:t>
            </a:r>
          </a:p>
          <a:p>
            <a:pPr marL="0" indent="0">
              <a:lnSpc>
                <a:spcPct val="150000"/>
              </a:lnSpc>
              <a:buNone/>
            </a:pPr>
            <a:endParaRPr lang="en-GB" altLang="id-ID" sz="2400" dirty="0">
              <a:solidFill>
                <a:srgbClr val="FF0000"/>
              </a:solidFill>
              <a:latin typeface="Book Antiqua" panose="02040602050305030304" pitchFamily="18" charset="0"/>
            </a:endParaRPr>
          </a:p>
        </p:txBody>
      </p:sp>
      <p:pic>
        <p:nvPicPr>
          <p:cNvPr id="8" name="Picture 7">
            <a:extLst>
              <a:ext uri="{FF2B5EF4-FFF2-40B4-BE49-F238E27FC236}">
                <a16:creationId xmlns:a16="http://schemas.microsoft.com/office/drawing/2014/main" id="{12497F01-141C-CD94-BFDA-7BC43DD919FD}"/>
              </a:ext>
            </a:extLst>
          </p:cNvPr>
          <p:cNvPicPr>
            <a:picLocks noChangeAspect="1"/>
          </p:cNvPicPr>
          <p:nvPr/>
        </p:nvPicPr>
        <p:blipFill>
          <a:blip r:embed="rId4"/>
          <a:stretch>
            <a:fillRect/>
          </a:stretch>
        </p:blipFill>
        <p:spPr>
          <a:xfrm>
            <a:off x="3275468" y="2188694"/>
            <a:ext cx="8016919" cy="3097446"/>
          </a:xfrm>
          <a:prstGeom prst="rect">
            <a:avLst/>
          </a:prstGeom>
        </p:spPr>
      </p:pic>
    </p:spTree>
    <p:extLst>
      <p:ext uri="{BB962C8B-B14F-4D97-AF65-F5344CB8AC3E}">
        <p14:creationId xmlns:p14="http://schemas.microsoft.com/office/powerpoint/2010/main" val="15558479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44</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entury Gothic" panose="020B0502020202020204"/>
                <a:ea typeface="+mj-ea"/>
                <a:cs typeface="+mj-cs"/>
              </a:rPr>
              <a:t>Generic Methodology for Data Incorporation</a:t>
            </a:r>
            <a:endPar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endParaRPr>
          </a:p>
        </p:txBody>
      </p:sp>
      <p:pic>
        <p:nvPicPr>
          <p:cNvPr id="11" name="Picture 10">
            <a:extLst>
              <a:ext uri="{FF2B5EF4-FFF2-40B4-BE49-F238E27FC236}">
                <a16:creationId xmlns:a16="http://schemas.microsoft.com/office/drawing/2014/main" id="{D5380802-2605-988F-C18F-54E2E7659CFF}"/>
              </a:ext>
            </a:extLst>
          </p:cNvPr>
          <p:cNvPicPr>
            <a:picLocks noChangeAspect="1"/>
          </p:cNvPicPr>
          <p:nvPr/>
        </p:nvPicPr>
        <p:blipFill>
          <a:blip r:embed="rId2"/>
          <a:stretch>
            <a:fillRect/>
          </a:stretch>
        </p:blipFill>
        <p:spPr>
          <a:xfrm>
            <a:off x="1955872" y="1165479"/>
            <a:ext cx="8120458" cy="5666737"/>
          </a:xfrm>
          <a:prstGeom prst="rect">
            <a:avLst/>
          </a:prstGeom>
        </p:spPr>
      </p:pic>
    </p:spTree>
    <p:extLst>
      <p:ext uri="{BB962C8B-B14F-4D97-AF65-F5344CB8AC3E}">
        <p14:creationId xmlns:p14="http://schemas.microsoft.com/office/powerpoint/2010/main" val="40314587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45</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entury Gothic" panose="020B0502020202020204"/>
                <a:ea typeface="+mj-ea"/>
                <a:cs typeface="+mj-cs"/>
              </a:rPr>
              <a:t>Generic Methodology for Data Incorporation</a:t>
            </a:r>
            <a:endPar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endParaRPr>
          </a:p>
        </p:txBody>
      </p:sp>
      <p:pic>
        <p:nvPicPr>
          <p:cNvPr id="5" name="Picture 4">
            <a:extLst>
              <a:ext uri="{FF2B5EF4-FFF2-40B4-BE49-F238E27FC236}">
                <a16:creationId xmlns:a16="http://schemas.microsoft.com/office/drawing/2014/main" id="{3D103DFF-8AEF-2727-2F03-BC8423C892D2}"/>
              </a:ext>
            </a:extLst>
          </p:cNvPr>
          <p:cNvPicPr>
            <a:picLocks noChangeAspect="1"/>
          </p:cNvPicPr>
          <p:nvPr/>
        </p:nvPicPr>
        <p:blipFill>
          <a:blip r:embed="rId2"/>
          <a:stretch>
            <a:fillRect/>
          </a:stretch>
        </p:blipFill>
        <p:spPr>
          <a:xfrm>
            <a:off x="2776694" y="1399289"/>
            <a:ext cx="8913284" cy="4257608"/>
          </a:xfrm>
          <a:prstGeom prst="rect">
            <a:avLst/>
          </a:prstGeom>
        </p:spPr>
      </p:pic>
    </p:spTree>
    <p:extLst>
      <p:ext uri="{BB962C8B-B14F-4D97-AF65-F5344CB8AC3E}">
        <p14:creationId xmlns:p14="http://schemas.microsoft.com/office/powerpoint/2010/main" val="34753630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46</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entury Gothic" panose="020B0502020202020204"/>
                <a:ea typeface="+mj-ea"/>
                <a:cs typeface="+mj-cs"/>
              </a:rPr>
              <a:t>Generic Methodology for Data Incorporation</a:t>
            </a:r>
            <a:endPar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endParaRPr>
          </a:p>
        </p:txBody>
      </p:sp>
      <p:pic>
        <p:nvPicPr>
          <p:cNvPr id="6" name="Picture 5">
            <a:extLst>
              <a:ext uri="{FF2B5EF4-FFF2-40B4-BE49-F238E27FC236}">
                <a16:creationId xmlns:a16="http://schemas.microsoft.com/office/drawing/2014/main" id="{F9E1EA88-E306-4BAA-9C7D-343C557097F8}"/>
              </a:ext>
            </a:extLst>
          </p:cNvPr>
          <p:cNvPicPr>
            <a:picLocks noChangeAspect="1"/>
          </p:cNvPicPr>
          <p:nvPr/>
        </p:nvPicPr>
        <p:blipFill>
          <a:blip r:embed="rId2"/>
          <a:stretch>
            <a:fillRect/>
          </a:stretch>
        </p:blipFill>
        <p:spPr>
          <a:xfrm>
            <a:off x="1969557" y="1211581"/>
            <a:ext cx="9488687" cy="5262244"/>
          </a:xfrm>
          <a:prstGeom prst="rect">
            <a:avLst/>
          </a:prstGeom>
        </p:spPr>
      </p:pic>
    </p:spTree>
    <p:extLst>
      <p:ext uri="{BB962C8B-B14F-4D97-AF65-F5344CB8AC3E}">
        <p14:creationId xmlns:p14="http://schemas.microsoft.com/office/powerpoint/2010/main" val="14747565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47</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DATA EKONOMIKA SPASIAL: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Population Distribution</a:t>
            </a:r>
          </a:p>
        </p:txBody>
      </p:sp>
      <p:sp>
        <p:nvSpPr>
          <p:cNvPr id="2" name="Arrow: Pentagon 1">
            <a:extLst>
              <a:ext uri="{FF2B5EF4-FFF2-40B4-BE49-F238E27FC236}">
                <a16:creationId xmlns:a16="http://schemas.microsoft.com/office/drawing/2014/main" id="{201F6C57-CEE2-44E9-886E-A69DE3967C75}"/>
              </a:ext>
            </a:extLst>
          </p:cNvPr>
          <p:cNvSpPr/>
          <p:nvPr/>
        </p:nvSpPr>
        <p:spPr>
          <a:xfrm>
            <a:off x="665088" y="1227909"/>
            <a:ext cx="9756192" cy="400594"/>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q"/>
              <a:tabLst/>
              <a:defRPr/>
            </a:pPr>
            <a:r>
              <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rPr>
              <a:t>LATTICE (Grid-cell Data)</a:t>
            </a:r>
          </a:p>
        </p:txBody>
      </p:sp>
      <p:sp>
        <p:nvSpPr>
          <p:cNvPr id="20" name="Content Placeholder 5">
            <a:extLst>
              <a:ext uri="{FF2B5EF4-FFF2-40B4-BE49-F238E27FC236}">
                <a16:creationId xmlns:a16="http://schemas.microsoft.com/office/drawing/2014/main" id="{E7869773-3813-44E1-9A28-0DDDBF50C2B7}"/>
              </a:ext>
            </a:extLst>
          </p:cNvPr>
          <p:cNvSpPr txBox="1">
            <a:spLocks/>
          </p:cNvSpPr>
          <p:nvPr/>
        </p:nvSpPr>
        <p:spPr>
          <a:xfrm>
            <a:off x="665088" y="1723549"/>
            <a:ext cx="11116604" cy="475478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30000"/>
              </a:lnSpc>
              <a:spcBef>
                <a:spcPts val="500"/>
              </a:spcBef>
              <a:spcAft>
                <a:spcPts val="0"/>
              </a:spcAft>
              <a:buClr>
                <a:srgbClr val="B01513"/>
              </a:buClr>
              <a:buSzPct val="80000"/>
              <a:buFont typeface="Wingdings 3" charset="2"/>
              <a:buNone/>
              <a:tabLst>
                <a:tab pos="466725" algn="l"/>
              </a:tabLst>
              <a:defRPr/>
            </a:pPr>
            <a:r>
              <a:rPr kumimoji="0" lang="en-US" sz="2400" b="0" i="0" u="sng"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Examples:</a:t>
            </a:r>
            <a:r>
              <a:rPr kumimoji="0" lang="en-US" sz="2400" b="0" i="0" u="none" strike="noStrike" kern="150" cap="none" spc="0" normalizeH="0" baseline="0" noProof="0" dirty="0">
                <a:ln>
                  <a:noFill/>
                </a:ln>
                <a:solidFill>
                  <a:srgbClr val="FF0000"/>
                </a:solidFill>
                <a:effectLst/>
                <a:uLnTx/>
                <a:uFillTx/>
                <a:latin typeface="Times New Roman" panose="02020603050405020304" pitchFamily="18" charset="0"/>
                <a:ea typeface="SimSun" panose="02010600030101010101" pitchFamily="2" charset="-122"/>
                <a:cs typeface="+mn-cs"/>
              </a:rPr>
              <a:t> Population Counts and Population Distribution for Jogjakarta, Indonesia.</a:t>
            </a:r>
          </a:p>
          <a:p>
            <a:pPr marL="0" marR="0" lvl="0" indent="0" algn="l" defTabSz="457200" rtl="0" eaLnBrk="1" fontAlgn="auto" latinLnBrk="0" hangingPunct="1">
              <a:lnSpc>
                <a:spcPct val="130000"/>
              </a:lnSpc>
              <a:spcBef>
                <a:spcPts val="500"/>
              </a:spcBef>
              <a:spcAft>
                <a:spcPts val="0"/>
              </a:spcAft>
              <a:buClr>
                <a:srgbClr val="B01513"/>
              </a:buClr>
              <a:buSzPct val="80000"/>
              <a:buFont typeface="Wingdings 3" charset="2"/>
              <a:buNone/>
              <a:tabLst>
                <a:tab pos="466725" algn="l"/>
              </a:tabLst>
              <a:defRPr/>
            </a:pPr>
            <a:endParaRPr kumimoji="0" lang="en-US" sz="3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endParaRPr>
          </a:p>
        </p:txBody>
      </p:sp>
      <p:pic>
        <p:nvPicPr>
          <p:cNvPr id="6" name="Picture 5">
            <a:extLst>
              <a:ext uri="{FF2B5EF4-FFF2-40B4-BE49-F238E27FC236}">
                <a16:creationId xmlns:a16="http://schemas.microsoft.com/office/drawing/2014/main" id="{D3134B1B-C7E6-B115-7710-1ED353085299}"/>
              </a:ext>
            </a:extLst>
          </p:cNvPr>
          <p:cNvPicPr>
            <a:picLocks noChangeAspect="1"/>
          </p:cNvPicPr>
          <p:nvPr/>
        </p:nvPicPr>
        <p:blipFill>
          <a:blip r:embed="rId2"/>
          <a:stretch>
            <a:fillRect/>
          </a:stretch>
        </p:blipFill>
        <p:spPr>
          <a:xfrm>
            <a:off x="4083469" y="2405448"/>
            <a:ext cx="4025061" cy="3831238"/>
          </a:xfrm>
          <a:prstGeom prst="rect">
            <a:avLst/>
          </a:prstGeom>
        </p:spPr>
      </p:pic>
      <p:pic>
        <p:nvPicPr>
          <p:cNvPr id="8" name="Picture 7">
            <a:extLst>
              <a:ext uri="{FF2B5EF4-FFF2-40B4-BE49-F238E27FC236}">
                <a16:creationId xmlns:a16="http://schemas.microsoft.com/office/drawing/2014/main" id="{840DB58E-D912-A0C4-D127-E5B57EB6294A}"/>
              </a:ext>
            </a:extLst>
          </p:cNvPr>
          <p:cNvPicPr>
            <a:picLocks noChangeAspect="1"/>
          </p:cNvPicPr>
          <p:nvPr/>
        </p:nvPicPr>
        <p:blipFill>
          <a:blip r:embed="rId3"/>
          <a:stretch>
            <a:fillRect/>
          </a:stretch>
        </p:blipFill>
        <p:spPr>
          <a:xfrm>
            <a:off x="8146769" y="2405448"/>
            <a:ext cx="4025061" cy="3831238"/>
          </a:xfrm>
          <a:prstGeom prst="rect">
            <a:avLst/>
          </a:prstGeom>
        </p:spPr>
      </p:pic>
      <p:pic>
        <p:nvPicPr>
          <p:cNvPr id="9" name="Picture 8">
            <a:extLst>
              <a:ext uri="{FF2B5EF4-FFF2-40B4-BE49-F238E27FC236}">
                <a16:creationId xmlns:a16="http://schemas.microsoft.com/office/drawing/2014/main" id="{442160CE-2094-89A6-9C2F-521A8B8845D6}"/>
              </a:ext>
            </a:extLst>
          </p:cNvPr>
          <p:cNvPicPr>
            <a:picLocks noChangeAspect="1"/>
          </p:cNvPicPr>
          <p:nvPr/>
        </p:nvPicPr>
        <p:blipFill>
          <a:blip r:embed="rId4"/>
          <a:stretch>
            <a:fillRect/>
          </a:stretch>
        </p:blipFill>
        <p:spPr>
          <a:xfrm>
            <a:off x="89201" y="2405449"/>
            <a:ext cx="4025061" cy="3831238"/>
          </a:xfrm>
          <a:prstGeom prst="rect">
            <a:avLst/>
          </a:prstGeom>
        </p:spPr>
      </p:pic>
    </p:spTree>
    <p:extLst>
      <p:ext uri="{BB962C8B-B14F-4D97-AF65-F5344CB8AC3E}">
        <p14:creationId xmlns:p14="http://schemas.microsoft.com/office/powerpoint/2010/main" val="15556145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48</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cxnSp>
        <p:nvCxnSpPr>
          <p:cNvPr id="19" name="Straight Connector 18">
            <a:extLst>
              <a:ext uri="{FF2B5EF4-FFF2-40B4-BE49-F238E27FC236}">
                <a16:creationId xmlns:a16="http://schemas.microsoft.com/office/drawing/2014/main" id="{6563D86D-5135-4FD8-988D-260D293EBB30}"/>
              </a:ext>
            </a:extLst>
          </p:cNvPr>
          <p:cNvCxnSpPr>
            <a:cxnSpLocks/>
          </p:cNvCxnSpPr>
          <p:nvPr/>
        </p:nvCxnSpPr>
        <p:spPr>
          <a:xfrm>
            <a:off x="5047608" y="3566154"/>
            <a:ext cx="1377335" cy="0"/>
          </a:xfrm>
          <a:prstGeom prst="line">
            <a:avLst/>
          </a:prstGeom>
          <a:ln w="38100">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6CC24E07-F2DC-E353-1B95-77A9ED42CB37}"/>
              </a:ext>
            </a:extLst>
          </p:cNvPr>
          <p:cNvPicPr>
            <a:picLocks noChangeAspect="1"/>
          </p:cNvPicPr>
          <p:nvPr/>
        </p:nvPicPr>
        <p:blipFill>
          <a:blip r:embed="rId3"/>
          <a:stretch>
            <a:fillRect/>
          </a:stretch>
        </p:blipFill>
        <p:spPr>
          <a:xfrm>
            <a:off x="8774881" y="1273133"/>
            <a:ext cx="3292798" cy="2734660"/>
          </a:xfrm>
          <a:prstGeom prst="rect">
            <a:avLst/>
          </a:prstGeom>
        </p:spPr>
      </p:pic>
      <p:pic>
        <p:nvPicPr>
          <p:cNvPr id="11" name="Picture 10">
            <a:extLst>
              <a:ext uri="{FF2B5EF4-FFF2-40B4-BE49-F238E27FC236}">
                <a16:creationId xmlns:a16="http://schemas.microsoft.com/office/drawing/2014/main" id="{7F27ABED-2098-2702-4730-F600EE274A19}"/>
              </a:ext>
            </a:extLst>
          </p:cNvPr>
          <p:cNvPicPr>
            <a:picLocks noChangeAspect="1"/>
          </p:cNvPicPr>
          <p:nvPr/>
        </p:nvPicPr>
        <p:blipFill>
          <a:blip r:embed="rId4"/>
          <a:stretch>
            <a:fillRect/>
          </a:stretch>
        </p:blipFill>
        <p:spPr>
          <a:xfrm>
            <a:off x="9523566" y="4446270"/>
            <a:ext cx="2496146" cy="2242473"/>
          </a:xfrm>
          <a:prstGeom prst="rect">
            <a:avLst/>
          </a:prstGeom>
        </p:spPr>
      </p:pic>
      <p:pic>
        <p:nvPicPr>
          <p:cNvPr id="18" name="Picture 17">
            <a:extLst>
              <a:ext uri="{FF2B5EF4-FFF2-40B4-BE49-F238E27FC236}">
                <a16:creationId xmlns:a16="http://schemas.microsoft.com/office/drawing/2014/main" id="{97A931CC-E0E6-E5B2-5992-D65DB2ECB6A3}"/>
              </a:ext>
            </a:extLst>
          </p:cNvPr>
          <p:cNvPicPr>
            <a:picLocks noChangeAspect="1"/>
          </p:cNvPicPr>
          <p:nvPr/>
        </p:nvPicPr>
        <p:blipFill>
          <a:blip r:embed="rId5"/>
          <a:stretch>
            <a:fillRect/>
          </a:stretch>
        </p:blipFill>
        <p:spPr>
          <a:xfrm>
            <a:off x="6048432" y="3855325"/>
            <a:ext cx="3102960" cy="3002675"/>
          </a:xfrm>
          <a:prstGeom prst="rect">
            <a:avLst/>
          </a:prstGeom>
        </p:spPr>
      </p:pic>
      <p:pic>
        <p:nvPicPr>
          <p:cNvPr id="25" name="Picture 24">
            <a:extLst>
              <a:ext uri="{FF2B5EF4-FFF2-40B4-BE49-F238E27FC236}">
                <a16:creationId xmlns:a16="http://schemas.microsoft.com/office/drawing/2014/main" id="{8E6218D4-50DB-0252-2D4B-44DC544C817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96000" y="1176087"/>
            <a:ext cx="2678881" cy="2678881"/>
          </a:xfrm>
          <a:prstGeom prst="rect">
            <a:avLst/>
          </a:prstGeom>
        </p:spPr>
      </p:pic>
    </p:spTree>
    <p:extLst>
      <p:ext uri="{BB962C8B-B14F-4D97-AF65-F5344CB8AC3E}">
        <p14:creationId xmlns:p14="http://schemas.microsoft.com/office/powerpoint/2010/main" val="37824672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49</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3" name="Rectangle 12">
            <a:extLst>
              <a:ext uri="{FF2B5EF4-FFF2-40B4-BE49-F238E27FC236}">
                <a16:creationId xmlns:a16="http://schemas.microsoft.com/office/drawing/2014/main" id="{B7DDF5E5-D8FE-4B2A-8423-60101B52C47E}"/>
              </a:ext>
            </a:extLst>
          </p:cNvPr>
          <p:cNvSpPr/>
          <p:nvPr/>
        </p:nvSpPr>
        <p:spPr>
          <a:xfrm>
            <a:off x="2479754" y="3058708"/>
            <a:ext cx="595618" cy="459080"/>
          </a:xfrm>
          <a:prstGeom prst="rect">
            <a:avLst/>
          </a:prstGeom>
          <a:noFill/>
          <a:ln w="38100">
            <a:solidFill>
              <a:srgbClr val="B0151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5" name="Rectangle 14">
            <a:extLst>
              <a:ext uri="{FF2B5EF4-FFF2-40B4-BE49-F238E27FC236}">
                <a16:creationId xmlns:a16="http://schemas.microsoft.com/office/drawing/2014/main" id="{F183F23A-F0D0-4155-B9E5-4D6DC0BDD811}"/>
              </a:ext>
            </a:extLst>
          </p:cNvPr>
          <p:cNvSpPr/>
          <p:nvPr/>
        </p:nvSpPr>
        <p:spPr>
          <a:xfrm>
            <a:off x="2574022" y="2416808"/>
            <a:ext cx="595618" cy="553674"/>
          </a:xfrm>
          <a:prstGeom prst="rect">
            <a:avLst/>
          </a:prstGeom>
          <a:noFill/>
          <a:ln w="3810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7" name="Rectangle 16">
            <a:extLst>
              <a:ext uri="{FF2B5EF4-FFF2-40B4-BE49-F238E27FC236}">
                <a16:creationId xmlns:a16="http://schemas.microsoft.com/office/drawing/2014/main" id="{E21BBF8F-BD3B-4462-8004-62EB9185DAD5}"/>
              </a:ext>
            </a:extLst>
          </p:cNvPr>
          <p:cNvSpPr/>
          <p:nvPr/>
        </p:nvSpPr>
        <p:spPr>
          <a:xfrm>
            <a:off x="1340979" y="3201686"/>
            <a:ext cx="595618" cy="553674"/>
          </a:xfrm>
          <a:prstGeom prst="rect">
            <a:avLst/>
          </a:prstGeom>
          <a:noFill/>
          <a:ln w="38100">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19" name="Straight Connector 18">
            <a:extLst>
              <a:ext uri="{FF2B5EF4-FFF2-40B4-BE49-F238E27FC236}">
                <a16:creationId xmlns:a16="http://schemas.microsoft.com/office/drawing/2014/main" id="{6563D86D-5135-4FD8-988D-260D293EBB30}"/>
              </a:ext>
            </a:extLst>
          </p:cNvPr>
          <p:cNvCxnSpPr>
            <a:cxnSpLocks/>
            <a:stCxn id="13" idx="3"/>
          </p:cNvCxnSpPr>
          <p:nvPr/>
        </p:nvCxnSpPr>
        <p:spPr>
          <a:xfrm>
            <a:off x="3075372" y="3288248"/>
            <a:ext cx="4394054" cy="633928"/>
          </a:xfrm>
          <a:prstGeom prst="line">
            <a:avLst/>
          </a:prstGeom>
          <a:ln w="38100">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74526AC-17EA-4057-9545-A5B86D344FAD}"/>
              </a:ext>
            </a:extLst>
          </p:cNvPr>
          <p:cNvCxnSpPr>
            <a:cxnSpLocks/>
          </p:cNvCxnSpPr>
          <p:nvPr/>
        </p:nvCxnSpPr>
        <p:spPr>
          <a:xfrm flipV="1">
            <a:off x="3169640" y="1911663"/>
            <a:ext cx="4299786" cy="778352"/>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110825B-5CE2-4054-B52E-B55E97E5CD9A}"/>
              </a:ext>
            </a:extLst>
          </p:cNvPr>
          <p:cNvCxnSpPr>
            <a:cxnSpLocks/>
            <a:stCxn id="17" idx="3"/>
          </p:cNvCxnSpPr>
          <p:nvPr/>
        </p:nvCxnSpPr>
        <p:spPr>
          <a:xfrm>
            <a:off x="1936597" y="3478523"/>
            <a:ext cx="5480137" cy="2321372"/>
          </a:xfrm>
          <a:prstGeom prst="line">
            <a:avLst/>
          </a:prstGeom>
          <a:ln w="38100">
            <a:solidFill>
              <a:srgbClr val="00B0F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22C10B34-D002-4B38-B636-EB1FCEA95F2F}"/>
              </a:ext>
            </a:extLst>
          </p:cNvPr>
          <p:cNvSpPr txBox="1"/>
          <p:nvPr/>
        </p:nvSpPr>
        <p:spPr>
          <a:xfrm>
            <a:off x="9749237" y="6176870"/>
            <a:ext cx="1899135" cy="369332"/>
          </a:xfrm>
          <a:prstGeom prst="rect">
            <a:avLst/>
          </a:prstGeom>
          <a:noFill/>
          <a:ln>
            <a:solidFill>
              <a:srgbClr val="FF0000"/>
            </a:solidFill>
            <a:prstDash val="lgDash"/>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Kulon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Progo</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37" name="TextBox 36">
            <a:extLst>
              <a:ext uri="{FF2B5EF4-FFF2-40B4-BE49-F238E27FC236}">
                <a16:creationId xmlns:a16="http://schemas.microsoft.com/office/drawing/2014/main" id="{5154E78C-5283-4E61-A06A-727F2FE63014}"/>
              </a:ext>
            </a:extLst>
          </p:cNvPr>
          <p:cNvSpPr txBox="1"/>
          <p:nvPr/>
        </p:nvSpPr>
        <p:spPr>
          <a:xfrm>
            <a:off x="9668422" y="4332577"/>
            <a:ext cx="2103053" cy="369332"/>
          </a:xfrm>
          <a:prstGeom prst="rect">
            <a:avLst/>
          </a:prstGeom>
          <a:noFill/>
          <a:ln>
            <a:solidFill>
              <a:srgbClr val="FF0000"/>
            </a:solidFill>
            <a:prstDash val="dash"/>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Kota Yogyakarta</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40" name="TextBox 39">
            <a:extLst>
              <a:ext uri="{FF2B5EF4-FFF2-40B4-BE49-F238E27FC236}">
                <a16:creationId xmlns:a16="http://schemas.microsoft.com/office/drawing/2014/main" id="{7F627FF8-F6B0-4BDF-8503-432B5A30F6A9}"/>
              </a:ext>
            </a:extLst>
          </p:cNvPr>
          <p:cNvSpPr txBox="1"/>
          <p:nvPr/>
        </p:nvSpPr>
        <p:spPr>
          <a:xfrm>
            <a:off x="9822071" y="2355997"/>
            <a:ext cx="1627463" cy="369332"/>
          </a:xfrm>
          <a:prstGeom prst="rect">
            <a:avLst/>
          </a:prstGeom>
          <a:noFill/>
          <a:ln>
            <a:solidFill>
              <a:srgbClr val="FF0000"/>
            </a:solidFill>
            <a:prstDash val="dash"/>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Sleman</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42" name="TextBox 41">
            <a:extLst>
              <a:ext uri="{FF2B5EF4-FFF2-40B4-BE49-F238E27FC236}">
                <a16:creationId xmlns:a16="http://schemas.microsoft.com/office/drawing/2014/main" id="{8E33673F-AA92-4217-B546-318B51C956E8}"/>
              </a:ext>
            </a:extLst>
          </p:cNvPr>
          <p:cNvSpPr txBox="1"/>
          <p:nvPr/>
        </p:nvSpPr>
        <p:spPr>
          <a:xfrm>
            <a:off x="9546884" y="1267415"/>
            <a:ext cx="231147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Datasize</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1440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Mean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1704.317</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St. Dev.</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 1083.575</a:t>
            </a: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44" name="TextBox 43">
            <a:extLst>
              <a:ext uri="{FF2B5EF4-FFF2-40B4-BE49-F238E27FC236}">
                <a16:creationId xmlns:a16="http://schemas.microsoft.com/office/drawing/2014/main" id="{9C3CEA35-4B03-4A0A-AFAF-C306FB43DB5A}"/>
              </a:ext>
            </a:extLst>
          </p:cNvPr>
          <p:cNvSpPr txBox="1"/>
          <p:nvPr/>
        </p:nvSpPr>
        <p:spPr>
          <a:xfrm>
            <a:off x="9543067" y="3259913"/>
            <a:ext cx="231147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Datasize</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72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Mean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10090.87</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St. Dev.</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 1756.163</a:t>
            </a: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46" name="TextBox 45">
            <a:extLst>
              <a:ext uri="{FF2B5EF4-FFF2-40B4-BE49-F238E27FC236}">
                <a16:creationId xmlns:a16="http://schemas.microsoft.com/office/drawing/2014/main" id="{E0FBFF07-817E-4F95-A1CB-0358C4829CBB}"/>
              </a:ext>
            </a:extLst>
          </p:cNvPr>
          <p:cNvSpPr txBox="1"/>
          <p:nvPr/>
        </p:nvSpPr>
        <p:spPr>
          <a:xfrm>
            <a:off x="9543067" y="5086911"/>
            <a:ext cx="231147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Datasize</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游明朝" panose="02020400000000000000" pitchFamily="18" charset="-128"/>
                <a:cs typeface="+mn-cs"/>
              </a:rPr>
              <a:t>1271</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Mean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游明朝" panose="02020400000000000000" pitchFamily="18" charset="-128"/>
                <a:cs typeface="+mn-cs"/>
              </a:rPr>
              <a:t>548.6358</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St. Dev.</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 </a:t>
            </a: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游明朝" panose="02020400000000000000" pitchFamily="18" charset="-128"/>
                <a:cs typeface="+mn-cs"/>
              </a:rPr>
              <a:t>454.0585</a:t>
            </a: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pic>
        <p:nvPicPr>
          <p:cNvPr id="16" name="Picture 15">
            <a:extLst>
              <a:ext uri="{FF2B5EF4-FFF2-40B4-BE49-F238E27FC236}">
                <a16:creationId xmlns:a16="http://schemas.microsoft.com/office/drawing/2014/main" id="{8FBED566-BEC5-0ACD-BE47-573E2688AEA8}"/>
              </a:ext>
            </a:extLst>
          </p:cNvPr>
          <p:cNvPicPr>
            <a:picLocks noChangeAspect="1"/>
          </p:cNvPicPr>
          <p:nvPr/>
        </p:nvPicPr>
        <p:blipFill>
          <a:blip r:embed="rId3"/>
          <a:stretch>
            <a:fillRect/>
          </a:stretch>
        </p:blipFill>
        <p:spPr>
          <a:xfrm>
            <a:off x="7315365" y="4963469"/>
            <a:ext cx="2311476" cy="1750633"/>
          </a:xfrm>
          <a:prstGeom prst="rect">
            <a:avLst/>
          </a:prstGeom>
        </p:spPr>
      </p:pic>
      <p:pic>
        <p:nvPicPr>
          <p:cNvPr id="21" name="Picture 20">
            <a:extLst>
              <a:ext uri="{FF2B5EF4-FFF2-40B4-BE49-F238E27FC236}">
                <a16:creationId xmlns:a16="http://schemas.microsoft.com/office/drawing/2014/main" id="{C9C0C6F4-6482-2986-E742-3C07C2F91CDB}"/>
              </a:ext>
            </a:extLst>
          </p:cNvPr>
          <p:cNvPicPr>
            <a:picLocks noChangeAspect="1"/>
          </p:cNvPicPr>
          <p:nvPr/>
        </p:nvPicPr>
        <p:blipFill>
          <a:blip r:embed="rId4"/>
          <a:stretch>
            <a:fillRect/>
          </a:stretch>
        </p:blipFill>
        <p:spPr>
          <a:xfrm>
            <a:off x="7315365" y="2997467"/>
            <a:ext cx="2269989" cy="1704442"/>
          </a:xfrm>
          <a:prstGeom prst="rect">
            <a:avLst/>
          </a:prstGeom>
        </p:spPr>
      </p:pic>
      <p:pic>
        <p:nvPicPr>
          <p:cNvPr id="2" name="Picture 1">
            <a:extLst>
              <a:ext uri="{FF2B5EF4-FFF2-40B4-BE49-F238E27FC236}">
                <a16:creationId xmlns:a16="http://schemas.microsoft.com/office/drawing/2014/main" id="{7B5D2BF2-7BCA-2B61-429A-E83770CC9AB0}"/>
              </a:ext>
            </a:extLst>
          </p:cNvPr>
          <p:cNvPicPr>
            <a:picLocks noChangeAspect="1"/>
          </p:cNvPicPr>
          <p:nvPr/>
        </p:nvPicPr>
        <p:blipFill>
          <a:blip r:embed="rId5"/>
          <a:stretch>
            <a:fillRect/>
          </a:stretch>
        </p:blipFill>
        <p:spPr>
          <a:xfrm>
            <a:off x="7315365" y="1220675"/>
            <a:ext cx="2149648" cy="1585906"/>
          </a:xfrm>
          <a:prstGeom prst="rect">
            <a:avLst/>
          </a:prstGeom>
        </p:spPr>
      </p:pic>
    </p:spTree>
    <p:extLst>
      <p:ext uri="{BB962C8B-B14F-4D97-AF65-F5344CB8AC3E}">
        <p14:creationId xmlns:p14="http://schemas.microsoft.com/office/powerpoint/2010/main" val="2617023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wipe(down)">
                                      <p:cBhvr>
                                        <p:cTn id="14" dur="500"/>
                                        <p:tgtEl>
                                          <p:spTgt spid="40"/>
                                        </p:tgtEl>
                                      </p:cBhvr>
                                    </p:animEffect>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wipe(down)">
                                      <p:cBhvr>
                                        <p:cTn id="18" dur="500"/>
                                        <p:tgtEl>
                                          <p:spTgt spid="4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par>
                          <p:cTn id="27" fill="hold">
                            <p:stCondLst>
                              <p:cond delay="500"/>
                            </p:stCondLst>
                            <p:childTnLst>
                              <p:par>
                                <p:cTn id="28" presetID="10" presetClass="entr" presetSubtype="0" fill="hold" nodeType="after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childTnLst>
                                </p:cTn>
                              </p:par>
                            </p:childTnLst>
                          </p:cTn>
                        </p:par>
                        <p:par>
                          <p:cTn id="31" fill="hold">
                            <p:stCondLst>
                              <p:cond delay="1000"/>
                            </p:stCondLst>
                            <p:childTnLst>
                              <p:par>
                                <p:cTn id="32" presetID="22" presetClass="entr" presetSubtype="4" fill="hold" grpId="0" nodeType="afterEffect">
                                  <p:stCondLst>
                                    <p:cond delay="0"/>
                                  </p:stCondLst>
                                  <p:childTnLst>
                                    <p:set>
                                      <p:cBhvr>
                                        <p:cTn id="33" dur="1" fill="hold">
                                          <p:stCondLst>
                                            <p:cond delay="0"/>
                                          </p:stCondLst>
                                        </p:cTn>
                                        <p:tgtEl>
                                          <p:spTgt spid="37"/>
                                        </p:tgtEl>
                                        <p:attrNameLst>
                                          <p:attrName>style.visibility</p:attrName>
                                        </p:attrNameLst>
                                      </p:cBhvr>
                                      <p:to>
                                        <p:strVal val="visible"/>
                                      </p:to>
                                    </p:set>
                                    <p:animEffect transition="in" filter="wipe(down)">
                                      <p:cBhvr>
                                        <p:cTn id="34" dur="500"/>
                                        <p:tgtEl>
                                          <p:spTgt spid="37"/>
                                        </p:tgtEl>
                                      </p:cBhvr>
                                    </p:animEffect>
                                  </p:childTnLst>
                                </p:cTn>
                              </p:par>
                            </p:childTnLst>
                          </p:cTn>
                        </p:par>
                        <p:par>
                          <p:cTn id="35" fill="hold">
                            <p:stCondLst>
                              <p:cond delay="1500"/>
                            </p:stCondLst>
                            <p:childTnLst>
                              <p:par>
                                <p:cTn id="36" presetID="22" presetClass="entr" presetSubtype="4" fill="hold" grpId="0" nodeType="after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wipe(down)">
                                      <p:cBhvr>
                                        <p:cTn id="38" dur="500"/>
                                        <p:tgtEl>
                                          <p:spTgt spid="44"/>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fade">
                                      <p:cBhvr>
                                        <p:cTn id="50" dur="500"/>
                                        <p:tgtEl>
                                          <p:spTgt spid="16"/>
                                        </p:tgtEl>
                                      </p:cBhvr>
                                    </p:animEffect>
                                  </p:childTnLst>
                                </p:cTn>
                              </p:par>
                            </p:childTnLst>
                          </p:cTn>
                        </p:par>
                        <p:par>
                          <p:cTn id="51" fill="hold">
                            <p:stCondLst>
                              <p:cond delay="1000"/>
                            </p:stCondLst>
                            <p:childTnLst>
                              <p:par>
                                <p:cTn id="52" presetID="22" presetClass="entr" presetSubtype="4" fill="hold" grpId="0" nodeType="after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wipe(down)">
                                      <p:cBhvr>
                                        <p:cTn id="54" dur="500"/>
                                        <p:tgtEl>
                                          <p:spTgt spid="32"/>
                                        </p:tgtEl>
                                      </p:cBhvr>
                                    </p:animEffect>
                                  </p:childTnLst>
                                </p:cTn>
                              </p:par>
                            </p:childTnLst>
                          </p:cTn>
                        </p:par>
                        <p:par>
                          <p:cTn id="55" fill="hold">
                            <p:stCondLst>
                              <p:cond delay="1500"/>
                            </p:stCondLst>
                            <p:childTnLst>
                              <p:par>
                                <p:cTn id="56" presetID="22" presetClass="entr" presetSubtype="4" fill="hold" grpId="0" nodeType="afterEffect">
                                  <p:stCondLst>
                                    <p:cond delay="0"/>
                                  </p:stCondLst>
                                  <p:childTnLst>
                                    <p:set>
                                      <p:cBhvr>
                                        <p:cTn id="57" dur="1" fill="hold">
                                          <p:stCondLst>
                                            <p:cond delay="0"/>
                                          </p:stCondLst>
                                        </p:cTn>
                                        <p:tgtEl>
                                          <p:spTgt spid="46"/>
                                        </p:tgtEl>
                                        <p:attrNameLst>
                                          <p:attrName>style.visibility</p:attrName>
                                        </p:attrNameLst>
                                      </p:cBhvr>
                                      <p:to>
                                        <p:strVal val="visible"/>
                                      </p:to>
                                    </p:set>
                                    <p:animEffect transition="in" filter="wipe(down)">
                                      <p:cBhvr>
                                        <p:cTn id="5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7" grpId="0" animBg="1"/>
      <p:bldP spid="32" grpId="0" animBg="1"/>
      <p:bldP spid="37" grpId="0" animBg="1"/>
      <p:bldP spid="40" grpId="0" animBg="1"/>
      <p:bldP spid="42" grpId="0"/>
      <p:bldP spid="44" grpId="0"/>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Arial Unicode MS" panose="020B0604020202020204" pitchFamily="34" charset="-128"/>
                <a:cs typeface="Arial" panose="020B0604020202020204" pitchFamily="34" charset="0"/>
              </a:rPr>
              <a:t>INTRODUCTION</a:t>
            </a:r>
            <a:endPar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mj-ea"/>
              <a:cs typeface="Arial" panose="020B0604020202020204" pitchFamily="34" charset="0"/>
            </a:endParaRPr>
          </a:p>
        </p:txBody>
      </p:sp>
      <p:sp>
        <p:nvSpPr>
          <p:cNvPr id="2" name="Rectangle 1">
            <a:extLst>
              <a:ext uri="{FF2B5EF4-FFF2-40B4-BE49-F238E27FC236}">
                <a16:creationId xmlns:a16="http://schemas.microsoft.com/office/drawing/2014/main" id="{660E8AE1-9F1A-A941-5097-0321571EECDD}"/>
              </a:ext>
            </a:extLst>
          </p:cNvPr>
          <p:cNvSpPr/>
          <p:nvPr/>
        </p:nvSpPr>
        <p:spPr>
          <a:xfrm>
            <a:off x="3958045" y="1050723"/>
            <a:ext cx="3544388" cy="940526"/>
          </a:xfrm>
          <a:prstGeom prst="rect">
            <a:avLst/>
          </a:prstGeom>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prstClr val="black"/>
                </a:solidFill>
                <a:effectLst/>
                <a:uLnTx/>
                <a:uFillTx/>
                <a:latin typeface="Book Antiqua" panose="02040602050305030304" pitchFamily="18" charset="0"/>
                <a:ea typeface="+mn-ea"/>
                <a:cs typeface="+mn-cs"/>
              </a:rPr>
              <a:t>UTILIZATION OF GRIDDED DATA</a:t>
            </a:r>
            <a:endParaRPr kumimoji="0" lang="en-ID" sz="2200" b="1" i="0" u="none" strike="noStrike" kern="1200" cap="none" spc="0" normalizeH="0" baseline="0" noProof="0" dirty="0">
              <a:ln>
                <a:noFill/>
              </a:ln>
              <a:solidFill>
                <a:prstClr val="black"/>
              </a:solidFill>
              <a:effectLst/>
              <a:uLnTx/>
              <a:uFillTx/>
              <a:latin typeface="Book Antiqua" panose="02040602050305030304" pitchFamily="18" charset="0"/>
              <a:ea typeface="+mn-ea"/>
              <a:cs typeface="+mn-cs"/>
            </a:endParaRPr>
          </a:p>
        </p:txBody>
      </p:sp>
      <p:sp>
        <p:nvSpPr>
          <p:cNvPr id="3" name="Rectangle 2">
            <a:extLst>
              <a:ext uri="{FF2B5EF4-FFF2-40B4-BE49-F238E27FC236}">
                <a16:creationId xmlns:a16="http://schemas.microsoft.com/office/drawing/2014/main" id="{D992D1BF-AEA3-54F8-AF0D-CC3005E1FD20}"/>
              </a:ext>
            </a:extLst>
          </p:cNvPr>
          <p:cNvSpPr/>
          <p:nvPr/>
        </p:nvSpPr>
        <p:spPr>
          <a:xfrm>
            <a:off x="709749" y="2834640"/>
            <a:ext cx="2042160" cy="940526"/>
          </a:xfrm>
          <a:prstGeom prst="rect">
            <a:avLst/>
          </a:prstGeom>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Descriptive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Analysis</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6" name="Rectangle 5">
            <a:extLst>
              <a:ext uri="{FF2B5EF4-FFF2-40B4-BE49-F238E27FC236}">
                <a16:creationId xmlns:a16="http://schemas.microsoft.com/office/drawing/2014/main" id="{51C48B96-EFF7-9C1A-C62C-0349E881DE45}"/>
              </a:ext>
            </a:extLst>
          </p:cNvPr>
          <p:cNvSpPr/>
          <p:nvPr/>
        </p:nvSpPr>
        <p:spPr>
          <a:xfrm>
            <a:off x="3688079" y="2834640"/>
            <a:ext cx="2042160" cy="940526"/>
          </a:xfrm>
          <a:prstGeom prst="rect">
            <a:avLst/>
          </a:prstGeom>
          <a:ln/>
        </p:spPr>
        <p:style>
          <a:lnRef idx="3">
            <a:schemeClr val="lt1"/>
          </a:lnRef>
          <a:fillRef idx="1">
            <a:schemeClr val="accent6"/>
          </a:fillRef>
          <a:effectRef idx="1">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Exploratory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Data</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7" name="Rectangle 6">
            <a:extLst>
              <a:ext uri="{FF2B5EF4-FFF2-40B4-BE49-F238E27FC236}">
                <a16:creationId xmlns:a16="http://schemas.microsoft.com/office/drawing/2014/main" id="{FBB0C84F-4425-BAFF-587E-BA73542F1534}"/>
              </a:ext>
            </a:extLst>
          </p:cNvPr>
          <p:cNvSpPr/>
          <p:nvPr/>
        </p:nvSpPr>
        <p:spPr>
          <a:xfrm>
            <a:off x="6666409" y="2834640"/>
            <a:ext cx="2042160" cy="940526"/>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Detection Test</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9" name="Rectangle 8">
            <a:extLst>
              <a:ext uri="{FF2B5EF4-FFF2-40B4-BE49-F238E27FC236}">
                <a16:creationId xmlns:a16="http://schemas.microsoft.com/office/drawing/2014/main" id="{B99CF43D-C780-4015-666F-48C4DFD08CD6}"/>
              </a:ext>
            </a:extLst>
          </p:cNvPr>
          <p:cNvSpPr/>
          <p:nvPr/>
        </p:nvSpPr>
        <p:spPr>
          <a:xfrm>
            <a:off x="9753601" y="2834640"/>
            <a:ext cx="2042160" cy="940526"/>
          </a:xfrm>
          <a:prstGeom prst="rect">
            <a:avLst/>
          </a:prstGeom>
          <a:solidFill>
            <a:srgbClr val="FF0000"/>
          </a:solidFill>
          <a:ln/>
        </p:spPr>
        <p:style>
          <a:lnRef idx="3">
            <a:schemeClr val="lt1"/>
          </a:lnRef>
          <a:fillRef idx="1">
            <a:schemeClr val="accent3"/>
          </a:fillRef>
          <a:effectRef idx="1">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rPr>
              <a:t>Spatial Econometric Analysis</a:t>
            </a:r>
            <a:endParaRPr kumimoji="0" lang="en-ID" sz="2000" b="0" i="0" u="none" strike="noStrike" kern="1200" cap="none" spc="0" normalizeH="0" baseline="0" noProof="0" dirty="0">
              <a:ln>
                <a:noFill/>
              </a:ln>
              <a:solidFill>
                <a:prstClr val="white"/>
              </a:solidFill>
              <a:effectLst/>
              <a:uLnTx/>
              <a:uFillTx/>
              <a:latin typeface="Century" panose="02040604050505020304" pitchFamily="18" charset="0"/>
              <a:ea typeface="+mn-ea"/>
              <a:cs typeface="+mn-cs"/>
            </a:endParaRPr>
          </a:p>
        </p:txBody>
      </p:sp>
      <p:sp>
        <p:nvSpPr>
          <p:cNvPr id="10" name="TextBox 9">
            <a:extLst>
              <a:ext uri="{FF2B5EF4-FFF2-40B4-BE49-F238E27FC236}">
                <a16:creationId xmlns:a16="http://schemas.microsoft.com/office/drawing/2014/main" id="{150E76DE-624A-D71A-93D7-3D725913B784}"/>
              </a:ext>
            </a:extLst>
          </p:cNvPr>
          <p:cNvSpPr txBox="1"/>
          <p:nvPr/>
        </p:nvSpPr>
        <p:spPr>
          <a:xfrm>
            <a:off x="709749" y="3953691"/>
            <a:ext cx="2042160"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raster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sf</a:t>
            </a:r>
            <a:endParaRPr kumimoji="0" lang="en-ID"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D"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sp</a:t>
            </a:r>
            <a:endParaRPr kumimoji="0" lang="en-ID"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terra</a:t>
            </a:r>
          </a:p>
        </p:txBody>
      </p:sp>
      <p:sp>
        <p:nvSpPr>
          <p:cNvPr id="11" name="TextBox 10">
            <a:extLst>
              <a:ext uri="{FF2B5EF4-FFF2-40B4-BE49-F238E27FC236}">
                <a16:creationId xmlns:a16="http://schemas.microsoft.com/office/drawing/2014/main" id="{52ECC91B-6AE3-317D-9375-83282F54D66C}"/>
              </a:ext>
            </a:extLst>
          </p:cNvPr>
          <p:cNvSpPr txBox="1"/>
          <p:nvPr/>
        </p:nvSpPr>
        <p:spPr>
          <a:xfrm>
            <a:off x="3688079" y="3953691"/>
            <a:ext cx="2042160" cy="20313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spdep</a:t>
            </a: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maptools</a:t>
            </a: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rgal</a:t>
            </a: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ggplot2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tmap</a:t>
            </a: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lattice</a:t>
            </a:r>
          </a:p>
        </p:txBody>
      </p:sp>
      <p:sp>
        <p:nvSpPr>
          <p:cNvPr id="12" name="TextBox 11">
            <a:extLst>
              <a:ext uri="{FF2B5EF4-FFF2-40B4-BE49-F238E27FC236}">
                <a16:creationId xmlns:a16="http://schemas.microsoft.com/office/drawing/2014/main" id="{60883AF7-21C6-C9CC-0D6F-57E739BBC600}"/>
              </a:ext>
            </a:extLst>
          </p:cNvPr>
          <p:cNvSpPr txBox="1"/>
          <p:nvPr/>
        </p:nvSpPr>
        <p:spPr>
          <a:xfrm>
            <a:off x="6666408" y="3953691"/>
            <a:ext cx="2146665"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terra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spdep</a:t>
            </a: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D"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p:txBody>
      </p:sp>
      <p:sp>
        <p:nvSpPr>
          <p:cNvPr id="14" name="TextBox 13">
            <a:extLst>
              <a:ext uri="{FF2B5EF4-FFF2-40B4-BE49-F238E27FC236}">
                <a16:creationId xmlns:a16="http://schemas.microsoft.com/office/drawing/2014/main" id="{E2C742B6-8BE6-66EA-39AA-41BABE894F67}"/>
              </a:ext>
            </a:extLst>
          </p:cNvPr>
          <p:cNvSpPr txBox="1"/>
          <p:nvPr/>
        </p:nvSpPr>
        <p:spPr>
          <a:xfrm>
            <a:off x="9753601" y="3953691"/>
            <a:ext cx="2272936" cy="20313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spatialreg</a:t>
            </a:r>
            <a:endParaRPr kumimoji="0" lang="en-ID"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D"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sphet</a:t>
            </a:r>
            <a:endParaRPr kumimoji="0" lang="en-ID"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splm</a:t>
            </a: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spBayes</a:t>
            </a: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optim</a:t>
            </a: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entury" panose="02040604050505020304" pitchFamily="18" charset="0"/>
                <a:ea typeface="+mn-ea"/>
                <a:cs typeface="+mn-cs"/>
              </a:rPr>
              <a:t>optimx</a:t>
            </a:r>
            <a:endParaRPr kumimoji="0" lang="en-US" sz="18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p:txBody>
      </p:sp>
    </p:spTree>
    <p:extLst>
      <p:ext uri="{BB962C8B-B14F-4D97-AF65-F5344CB8AC3E}">
        <p14:creationId xmlns:p14="http://schemas.microsoft.com/office/powerpoint/2010/main" val="4177719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5DC808-4468-0B5F-9601-63E849836E3C}"/>
              </a:ext>
            </a:extLst>
          </p:cNvPr>
          <p:cNvPicPr>
            <a:picLocks noChangeAspect="1"/>
          </p:cNvPicPr>
          <p:nvPr/>
        </p:nvPicPr>
        <p:blipFill>
          <a:blip r:embed="rId2"/>
          <a:stretch>
            <a:fillRect/>
          </a:stretch>
        </p:blipFill>
        <p:spPr>
          <a:xfrm>
            <a:off x="456385" y="1561780"/>
            <a:ext cx="5515745" cy="4286848"/>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50</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 </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Elevation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8" y="5816580"/>
            <a:ext cx="6505105"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GMTED2010 Elevation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7.5 x 7.5 arc second (~ 225 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USGS and National </a:t>
            </a:r>
            <a:r>
              <a:rPr kumimoji="0" lang="en-US" sz="1800" b="0"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GeoSpatial</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-Intelligence Agency (NGA)</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Elevation</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3" name="Rectangle 12">
            <a:extLst>
              <a:ext uri="{FF2B5EF4-FFF2-40B4-BE49-F238E27FC236}">
                <a16:creationId xmlns:a16="http://schemas.microsoft.com/office/drawing/2014/main" id="{B7DDF5E5-D8FE-4B2A-8423-60101B52C47E}"/>
              </a:ext>
            </a:extLst>
          </p:cNvPr>
          <p:cNvSpPr/>
          <p:nvPr/>
        </p:nvSpPr>
        <p:spPr>
          <a:xfrm>
            <a:off x="2479754" y="3058708"/>
            <a:ext cx="595618" cy="459080"/>
          </a:xfrm>
          <a:prstGeom prst="rect">
            <a:avLst/>
          </a:prstGeom>
          <a:noFill/>
          <a:ln w="38100">
            <a:solidFill>
              <a:srgbClr val="B0151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5" name="Rectangle 14">
            <a:extLst>
              <a:ext uri="{FF2B5EF4-FFF2-40B4-BE49-F238E27FC236}">
                <a16:creationId xmlns:a16="http://schemas.microsoft.com/office/drawing/2014/main" id="{F183F23A-F0D0-4155-B9E5-4D6DC0BDD811}"/>
              </a:ext>
            </a:extLst>
          </p:cNvPr>
          <p:cNvSpPr/>
          <p:nvPr/>
        </p:nvSpPr>
        <p:spPr>
          <a:xfrm>
            <a:off x="2574022" y="2416808"/>
            <a:ext cx="595618" cy="553674"/>
          </a:xfrm>
          <a:prstGeom prst="rect">
            <a:avLst/>
          </a:prstGeom>
          <a:noFill/>
          <a:ln w="3810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7" name="Rectangle 16">
            <a:extLst>
              <a:ext uri="{FF2B5EF4-FFF2-40B4-BE49-F238E27FC236}">
                <a16:creationId xmlns:a16="http://schemas.microsoft.com/office/drawing/2014/main" id="{E21BBF8F-BD3B-4462-8004-62EB9185DAD5}"/>
              </a:ext>
            </a:extLst>
          </p:cNvPr>
          <p:cNvSpPr/>
          <p:nvPr/>
        </p:nvSpPr>
        <p:spPr>
          <a:xfrm>
            <a:off x="1340979" y="3201686"/>
            <a:ext cx="595618" cy="553674"/>
          </a:xfrm>
          <a:prstGeom prst="rect">
            <a:avLst/>
          </a:prstGeom>
          <a:noFill/>
          <a:ln w="38100">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19" name="Straight Connector 18">
            <a:extLst>
              <a:ext uri="{FF2B5EF4-FFF2-40B4-BE49-F238E27FC236}">
                <a16:creationId xmlns:a16="http://schemas.microsoft.com/office/drawing/2014/main" id="{6563D86D-5135-4FD8-988D-260D293EBB30}"/>
              </a:ext>
            </a:extLst>
          </p:cNvPr>
          <p:cNvCxnSpPr>
            <a:cxnSpLocks/>
            <a:stCxn id="13" idx="3"/>
          </p:cNvCxnSpPr>
          <p:nvPr/>
        </p:nvCxnSpPr>
        <p:spPr>
          <a:xfrm>
            <a:off x="3075372" y="3288248"/>
            <a:ext cx="4394054" cy="633928"/>
          </a:xfrm>
          <a:prstGeom prst="line">
            <a:avLst/>
          </a:prstGeom>
          <a:ln w="38100">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74526AC-17EA-4057-9545-A5B86D344FAD}"/>
              </a:ext>
            </a:extLst>
          </p:cNvPr>
          <p:cNvCxnSpPr>
            <a:cxnSpLocks/>
          </p:cNvCxnSpPr>
          <p:nvPr/>
        </p:nvCxnSpPr>
        <p:spPr>
          <a:xfrm flipV="1">
            <a:off x="3169640" y="1911663"/>
            <a:ext cx="4299786" cy="778352"/>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110825B-5CE2-4054-B52E-B55E97E5CD9A}"/>
              </a:ext>
            </a:extLst>
          </p:cNvPr>
          <p:cNvCxnSpPr>
            <a:cxnSpLocks/>
            <a:stCxn id="17" idx="3"/>
          </p:cNvCxnSpPr>
          <p:nvPr/>
        </p:nvCxnSpPr>
        <p:spPr>
          <a:xfrm>
            <a:off x="1936597" y="3478523"/>
            <a:ext cx="5480137" cy="2321372"/>
          </a:xfrm>
          <a:prstGeom prst="line">
            <a:avLst/>
          </a:prstGeom>
          <a:ln w="38100">
            <a:solidFill>
              <a:srgbClr val="00B0F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22C10B34-D002-4B38-B636-EB1FCEA95F2F}"/>
              </a:ext>
            </a:extLst>
          </p:cNvPr>
          <p:cNvSpPr txBox="1"/>
          <p:nvPr/>
        </p:nvSpPr>
        <p:spPr>
          <a:xfrm>
            <a:off x="9749237" y="6176870"/>
            <a:ext cx="1899135" cy="369332"/>
          </a:xfrm>
          <a:prstGeom prst="rect">
            <a:avLst/>
          </a:prstGeom>
          <a:noFill/>
          <a:ln>
            <a:solidFill>
              <a:srgbClr val="FF0000"/>
            </a:solidFill>
            <a:prstDash val="lgDash"/>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Kulon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Progo</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37" name="TextBox 36">
            <a:extLst>
              <a:ext uri="{FF2B5EF4-FFF2-40B4-BE49-F238E27FC236}">
                <a16:creationId xmlns:a16="http://schemas.microsoft.com/office/drawing/2014/main" id="{5154E78C-5283-4E61-A06A-727F2FE63014}"/>
              </a:ext>
            </a:extLst>
          </p:cNvPr>
          <p:cNvSpPr txBox="1"/>
          <p:nvPr/>
        </p:nvSpPr>
        <p:spPr>
          <a:xfrm>
            <a:off x="9668422" y="4332577"/>
            <a:ext cx="2103053" cy="369332"/>
          </a:xfrm>
          <a:prstGeom prst="rect">
            <a:avLst/>
          </a:prstGeom>
          <a:noFill/>
          <a:ln>
            <a:solidFill>
              <a:srgbClr val="FF0000"/>
            </a:solidFill>
            <a:prstDash val="dash"/>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Kota Yogyakarta</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40" name="TextBox 39">
            <a:extLst>
              <a:ext uri="{FF2B5EF4-FFF2-40B4-BE49-F238E27FC236}">
                <a16:creationId xmlns:a16="http://schemas.microsoft.com/office/drawing/2014/main" id="{7F627FF8-F6B0-4BDF-8503-432B5A30F6A9}"/>
              </a:ext>
            </a:extLst>
          </p:cNvPr>
          <p:cNvSpPr txBox="1"/>
          <p:nvPr/>
        </p:nvSpPr>
        <p:spPr>
          <a:xfrm>
            <a:off x="9822071" y="2355997"/>
            <a:ext cx="1627463" cy="369332"/>
          </a:xfrm>
          <a:prstGeom prst="rect">
            <a:avLst/>
          </a:prstGeom>
          <a:noFill/>
          <a:ln>
            <a:solidFill>
              <a:srgbClr val="FF0000"/>
            </a:solidFill>
            <a:prstDash val="dash"/>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Sleman</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42" name="TextBox 41">
            <a:extLst>
              <a:ext uri="{FF2B5EF4-FFF2-40B4-BE49-F238E27FC236}">
                <a16:creationId xmlns:a16="http://schemas.microsoft.com/office/drawing/2014/main" id="{8E33673F-AA92-4217-B546-318B51C956E8}"/>
              </a:ext>
            </a:extLst>
          </p:cNvPr>
          <p:cNvSpPr txBox="1"/>
          <p:nvPr/>
        </p:nvSpPr>
        <p:spPr>
          <a:xfrm>
            <a:off x="9546884" y="1267415"/>
            <a:ext cx="231147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Datasize</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22436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Mean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303.0695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St. Dev.</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 283.4072</a:t>
            </a: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44" name="TextBox 43">
            <a:extLst>
              <a:ext uri="{FF2B5EF4-FFF2-40B4-BE49-F238E27FC236}">
                <a16:creationId xmlns:a16="http://schemas.microsoft.com/office/drawing/2014/main" id="{9C3CEA35-4B03-4A0A-AFAF-C306FB43DB5A}"/>
              </a:ext>
            </a:extLst>
          </p:cNvPr>
          <p:cNvSpPr txBox="1"/>
          <p:nvPr/>
        </p:nvSpPr>
        <p:spPr>
          <a:xfrm>
            <a:off x="9543067" y="3259913"/>
            <a:ext cx="231147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Datasize</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1050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Mean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105.6661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St. Dev.</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 14.5037</a:t>
            </a: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46" name="TextBox 45">
            <a:extLst>
              <a:ext uri="{FF2B5EF4-FFF2-40B4-BE49-F238E27FC236}">
                <a16:creationId xmlns:a16="http://schemas.microsoft.com/office/drawing/2014/main" id="{E0FBFF07-817E-4F95-A1CB-0358C4829CBB}"/>
              </a:ext>
            </a:extLst>
          </p:cNvPr>
          <p:cNvSpPr txBox="1"/>
          <p:nvPr/>
        </p:nvSpPr>
        <p:spPr>
          <a:xfrm>
            <a:off x="9543067" y="5086911"/>
            <a:ext cx="231147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Datasize</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游明朝" panose="02020400000000000000" pitchFamily="18" charset="-128"/>
                <a:cs typeface="+mn-cs"/>
              </a:rPr>
              <a:t>20500</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Mean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a:t>
            </a: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游明朝" panose="02020400000000000000" pitchFamily="18" charset="-128"/>
                <a:cs typeface="+mn-cs"/>
              </a:rPr>
              <a:t>171.1791</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St. Dev.</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 </a:t>
            </a: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游明朝" panose="02020400000000000000" pitchFamily="18" charset="-128"/>
                <a:cs typeface="+mn-cs"/>
              </a:rPr>
              <a:t>200.8711</a:t>
            </a: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pic>
        <p:nvPicPr>
          <p:cNvPr id="9" name="Picture 8">
            <a:extLst>
              <a:ext uri="{FF2B5EF4-FFF2-40B4-BE49-F238E27FC236}">
                <a16:creationId xmlns:a16="http://schemas.microsoft.com/office/drawing/2014/main" id="{285330CD-C1FA-119C-2895-A01FE99C363D}"/>
              </a:ext>
            </a:extLst>
          </p:cNvPr>
          <p:cNvPicPr>
            <a:picLocks noChangeAspect="1"/>
          </p:cNvPicPr>
          <p:nvPr/>
        </p:nvPicPr>
        <p:blipFill>
          <a:blip r:embed="rId3"/>
          <a:stretch>
            <a:fillRect/>
          </a:stretch>
        </p:blipFill>
        <p:spPr>
          <a:xfrm>
            <a:off x="7273828" y="4848358"/>
            <a:ext cx="2311525" cy="1826590"/>
          </a:xfrm>
          <a:prstGeom prst="rect">
            <a:avLst/>
          </a:prstGeom>
        </p:spPr>
      </p:pic>
      <p:pic>
        <p:nvPicPr>
          <p:cNvPr id="14" name="Picture 13">
            <a:extLst>
              <a:ext uri="{FF2B5EF4-FFF2-40B4-BE49-F238E27FC236}">
                <a16:creationId xmlns:a16="http://schemas.microsoft.com/office/drawing/2014/main" id="{634FE60C-BA06-1B83-5605-479CE0E74306}"/>
              </a:ext>
            </a:extLst>
          </p:cNvPr>
          <p:cNvPicPr>
            <a:picLocks noChangeAspect="1"/>
          </p:cNvPicPr>
          <p:nvPr/>
        </p:nvPicPr>
        <p:blipFill>
          <a:blip r:embed="rId4"/>
          <a:stretch>
            <a:fillRect/>
          </a:stretch>
        </p:blipFill>
        <p:spPr>
          <a:xfrm>
            <a:off x="7243421" y="3071537"/>
            <a:ext cx="2352338" cy="1722598"/>
          </a:xfrm>
          <a:prstGeom prst="rect">
            <a:avLst/>
          </a:prstGeom>
        </p:spPr>
      </p:pic>
      <p:pic>
        <p:nvPicPr>
          <p:cNvPr id="23" name="Picture 22">
            <a:extLst>
              <a:ext uri="{FF2B5EF4-FFF2-40B4-BE49-F238E27FC236}">
                <a16:creationId xmlns:a16="http://schemas.microsoft.com/office/drawing/2014/main" id="{D7A66038-8FDC-C78C-190B-04BB9C04596C}"/>
              </a:ext>
            </a:extLst>
          </p:cNvPr>
          <p:cNvPicPr>
            <a:picLocks noChangeAspect="1"/>
          </p:cNvPicPr>
          <p:nvPr/>
        </p:nvPicPr>
        <p:blipFill>
          <a:blip r:embed="rId5"/>
          <a:stretch>
            <a:fillRect/>
          </a:stretch>
        </p:blipFill>
        <p:spPr>
          <a:xfrm>
            <a:off x="7208988" y="1226393"/>
            <a:ext cx="2408990" cy="1695810"/>
          </a:xfrm>
          <a:prstGeom prst="rect">
            <a:avLst/>
          </a:prstGeom>
        </p:spPr>
      </p:pic>
    </p:spTree>
    <p:extLst>
      <p:ext uri="{BB962C8B-B14F-4D97-AF65-F5344CB8AC3E}">
        <p14:creationId xmlns:p14="http://schemas.microsoft.com/office/powerpoint/2010/main" val="955340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500"/>
                                        <p:tgtEl>
                                          <p:spTgt spid="23"/>
                                        </p:tgtEl>
                                      </p:cBhvr>
                                    </p:animEffect>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wipe(down)">
                                      <p:cBhvr>
                                        <p:cTn id="18" dur="500"/>
                                        <p:tgtEl>
                                          <p:spTgt spid="40"/>
                                        </p:tgtEl>
                                      </p:cBhvr>
                                    </p:animEffect>
                                  </p:childTnLst>
                                </p:cTn>
                              </p:par>
                            </p:childTnLst>
                          </p:cTn>
                        </p:par>
                        <p:par>
                          <p:cTn id="19" fill="hold">
                            <p:stCondLst>
                              <p:cond delay="1500"/>
                            </p:stCondLst>
                            <p:childTnLst>
                              <p:par>
                                <p:cTn id="20" presetID="22" presetClass="entr" presetSubtype="4" fill="hold" grpId="0" nodeType="after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wipe(down)">
                                      <p:cBhvr>
                                        <p:cTn id="22" dur="500"/>
                                        <p:tgtEl>
                                          <p:spTgt spid="4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par>
                          <p:cTn id="35" fill="hold">
                            <p:stCondLst>
                              <p:cond delay="1000"/>
                            </p:stCondLst>
                            <p:childTnLst>
                              <p:par>
                                <p:cTn id="36" presetID="22" presetClass="entr" presetSubtype="4" fill="hold" grpId="0" nodeType="after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wipe(down)">
                                      <p:cBhvr>
                                        <p:cTn id="38" dur="500"/>
                                        <p:tgtEl>
                                          <p:spTgt spid="37"/>
                                        </p:tgtEl>
                                      </p:cBhvr>
                                    </p:animEffect>
                                  </p:childTnLst>
                                </p:cTn>
                              </p:par>
                            </p:childTnLst>
                          </p:cTn>
                        </p:par>
                        <p:par>
                          <p:cTn id="39" fill="hold">
                            <p:stCondLst>
                              <p:cond delay="1500"/>
                            </p:stCondLst>
                            <p:childTnLst>
                              <p:par>
                                <p:cTn id="40" presetID="22" presetClass="entr" presetSubtype="4" fill="hold" grpId="0" nodeType="after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wipe(down)">
                                      <p:cBhvr>
                                        <p:cTn id="42" dur="500"/>
                                        <p:tgtEl>
                                          <p:spTgt spid="4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childTnLst>
                          </p:cTn>
                        </p:par>
                        <p:par>
                          <p:cTn id="48" fill="hold">
                            <p:stCondLst>
                              <p:cond delay="500"/>
                            </p:stCondLst>
                            <p:childTnLst>
                              <p:par>
                                <p:cTn id="49" presetID="10" presetClass="entr" presetSubtype="0" fill="hold"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childTnLst>
                          </p:cTn>
                        </p:par>
                        <p:par>
                          <p:cTn id="52" fill="hold">
                            <p:stCondLst>
                              <p:cond delay="1000"/>
                            </p:stCondLst>
                            <p:childTnLst>
                              <p:par>
                                <p:cTn id="53" presetID="22" presetClass="entr" presetSubtype="4" fill="hold" nodeType="after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wipe(down)">
                                      <p:cBhvr>
                                        <p:cTn id="55" dur="500"/>
                                        <p:tgtEl>
                                          <p:spTgt spid="9"/>
                                        </p:tgtEl>
                                      </p:cBhvr>
                                    </p:animEffect>
                                  </p:childTnLst>
                                </p:cTn>
                              </p:par>
                            </p:childTnLst>
                          </p:cTn>
                        </p:par>
                        <p:par>
                          <p:cTn id="56" fill="hold">
                            <p:stCondLst>
                              <p:cond delay="1500"/>
                            </p:stCondLst>
                            <p:childTnLst>
                              <p:par>
                                <p:cTn id="57" presetID="22" presetClass="entr" presetSubtype="4"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wipe(down)">
                                      <p:cBhvr>
                                        <p:cTn id="59"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7" grpId="0" animBg="1"/>
      <p:bldP spid="37" grpId="0" animBg="1"/>
      <p:bldP spid="40" grpId="0" animBg="1"/>
      <p:bldP spid="42" grpId="0"/>
      <p:bldP spid="44" grpId="0"/>
      <p:bldP spid="4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51</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7561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1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SPATIAL NEIGHBOR W MATRIX: </a:t>
            </a:r>
            <a:r>
              <a:rPr kumimoji="0" lang="en-US" sz="2100" b="0" i="0" u="none" strike="noStrike" kern="1200" cap="none" spc="0" normalizeH="0" baseline="0" noProof="0" dirty="0">
                <a:ln>
                  <a:noFill/>
                </a:ln>
                <a:solidFill>
                  <a:prstClr val="black"/>
                </a:solidFill>
                <a:effectLst/>
                <a:uLnTx/>
                <a:uFillTx/>
                <a:latin typeface="Century Gothic" panose="020B0502020202020204"/>
                <a:ea typeface="+mj-ea"/>
                <a:cs typeface="+mj-cs"/>
              </a:rPr>
              <a:t>Non-rectangular Shape</a:t>
            </a:r>
          </a:p>
        </p:txBody>
      </p:sp>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457200" rtl="0" eaLnBrk="1" fontAlgn="auto" latinLnBrk="0" hangingPunct="1">
              <a:lnSpc>
                <a:spcPct val="150000"/>
              </a:lnSpc>
              <a:spcBef>
                <a:spcPts val="0"/>
              </a:spcBef>
              <a:spcAft>
                <a:spcPts val="0"/>
              </a:spcAft>
              <a:buClr>
                <a:srgbClr val="C00000"/>
              </a:buClr>
              <a:buSzPct val="80000"/>
              <a:buFont typeface="Wingdings 3" charset="2"/>
              <a:buChar char=""/>
              <a:tabLst>
                <a:tab pos="5311140" algn="l"/>
              </a:tabLst>
              <a:defRPr/>
            </a:pP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There exist </a:t>
            </a:r>
            <a:r>
              <a:rPr kumimoji="1" lang="en-US" sz="2200" b="1"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missing value </a:t>
            </a: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a:t>
            </a:r>
            <a:r>
              <a:rPr kumimoji="1" lang="en-US" sz="2200" b="1"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NA</a:t>
            </a: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a:t>
            </a:r>
            <a:r>
              <a:rPr kumimoji="1" lang="en-US" sz="2200" b="1"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cells</a:t>
            </a: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for </a:t>
            </a:r>
            <a:r>
              <a:rPr kumimoji="1" lang="en-US" sz="2200" b="1"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non-inhabitant area</a:t>
            </a: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(water bodies or desert area). The general process based on shapefile, which stores geometry and attribute information for the spatial features (ESRI, 1998) of the area as base information to construct </a:t>
            </a:r>
            <a:r>
              <a:rPr kumimoji="1" lang="en-US" sz="2200" b="1"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W</a:t>
            </a: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matrix is </a:t>
            </a:r>
            <a:r>
              <a:rPr kumimoji="1" lang="en-US" sz="2200" b="1"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not suitable</a:t>
            </a: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a:t>
            </a:r>
          </a:p>
          <a:p>
            <a:pPr marL="0" marR="0" lvl="0" indent="0" algn="just" defTabSz="457200" rtl="0" eaLnBrk="1" fontAlgn="auto" latinLnBrk="0" hangingPunct="1">
              <a:lnSpc>
                <a:spcPct val="150000"/>
              </a:lnSpc>
              <a:spcBef>
                <a:spcPts val="0"/>
              </a:spcBef>
              <a:spcAft>
                <a:spcPts val="0"/>
              </a:spcAft>
              <a:buClr>
                <a:srgbClr val="C00000"/>
              </a:buClr>
              <a:buSzPct val="80000"/>
              <a:buFont typeface="Wingdings 3" charset="2"/>
              <a:buNone/>
              <a:tabLst>
                <a:tab pos="5311140" algn="l"/>
              </a:tabLst>
              <a:defRPr/>
            </a:pPr>
            <a:endParaRPr kumimoji="0" lang="en-US" sz="24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endParaRPr>
          </a:p>
          <a:p>
            <a:pPr marL="0" marR="0" lvl="0" indent="0" algn="just" defTabSz="457200" rtl="0" eaLnBrk="1" fontAlgn="auto" latinLnBrk="0" hangingPunct="1">
              <a:lnSpc>
                <a:spcPct val="150000"/>
              </a:lnSpc>
              <a:spcBef>
                <a:spcPts val="0"/>
              </a:spcBef>
              <a:spcAft>
                <a:spcPts val="0"/>
              </a:spcAft>
              <a:buClr>
                <a:srgbClr val="C00000"/>
              </a:buClr>
              <a:buSzPct val="80000"/>
              <a:buFont typeface="Wingdings 3" charset="2"/>
              <a:buNone/>
              <a:tabLst>
                <a:tab pos="5311140" algn="l"/>
              </a:tabLst>
              <a:defRPr/>
            </a:pPr>
            <a:endParaRPr kumimoji="0" lang="en-US" sz="24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endParaRPr>
          </a:p>
          <a:p>
            <a:pPr marL="0" marR="0" lvl="0" indent="0" algn="just" defTabSz="457200" rtl="0" eaLnBrk="1" fontAlgn="auto" latinLnBrk="0" hangingPunct="1">
              <a:lnSpc>
                <a:spcPct val="150000"/>
              </a:lnSpc>
              <a:spcBef>
                <a:spcPts val="0"/>
              </a:spcBef>
              <a:spcAft>
                <a:spcPts val="0"/>
              </a:spcAft>
              <a:buClr>
                <a:srgbClr val="C00000"/>
              </a:buClr>
              <a:buSzPct val="80000"/>
              <a:buFont typeface="Wingdings 3" charset="2"/>
              <a:buNone/>
              <a:tabLst>
                <a:tab pos="5311140" algn="l"/>
              </a:tabLst>
              <a:defRPr/>
            </a:pPr>
            <a:endParaRPr kumimoji="0" lang="en-US" sz="24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endParaRPr>
          </a:p>
          <a:p>
            <a:pPr marL="0" marR="0" lvl="0" indent="0" algn="just" defTabSz="457200" rtl="0" eaLnBrk="1" fontAlgn="auto" latinLnBrk="0" hangingPunct="1">
              <a:lnSpc>
                <a:spcPct val="150000"/>
              </a:lnSpc>
              <a:spcBef>
                <a:spcPts val="0"/>
              </a:spcBef>
              <a:spcAft>
                <a:spcPts val="0"/>
              </a:spcAft>
              <a:buClr>
                <a:srgbClr val="C00000"/>
              </a:buClr>
              <a:buSzPct val="80000"/>
              <a:buFont typeface="Wingdings 3" charset="2"/>
              <a:buNone/>
              <a:tabLst>
                <a:tab pos="5311140" algn="l"/>
              </a:tabLst>
              <a:defRPr/>
            </a:pPr>
            <a:endParaRPr kumimoji="0" lang="en-US" sz="24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endParaRPr>
          </a:p>
          <a:p>
            <a:pPr marL="0" marR="0" lvl="0" indent="0" algn="just" defTabSz="457200" rtl="0" eaLnBrk="1" fontAlgn="auto" latinLnBrk="0" hangingPunct="1">
              <a:lnSpc>
                <a:spcPct val="150000"/>
              </a:lnSpc>
              <a:spcBef>
                <a:spcPts val="0"/>
              </a:spcBef>
              <a:spcAft>
                <a:spcPts val="0"/>
              </a:spcAft>
              <a:buClr>
                <a:srgbClr val="C00000"/>
              </a:buClr>
              <a:buSzPct val="80000"/>
              <a:buFont typeface="Wingdings 3" charset="2"/>
              <a:buNone/>
              <a:tabLst>
                <a:tab pos="5311140" algn="l"/>
              </a:tabLst>
              <a:defRPr/>
            </a:pPr>
            <a:endParaRPr kumimoji="0" lang="en-US" sz="24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endParaRPr>
          </a:p>
          <a:p>
            <a:pPr marL="862013" marR="0" lvl="0" indent="-862013" algn="just" defTabSz="457200" rtl="0" eaLnBrk="1" fontAlgn="auto" latinLnBrk="0" hangingPunct="1">
              <a:lnSpc>
                <a:spcPct val="150000"/>
              </a:lnSpc>
              <a:spcBef>
                <a:spcPts val="0"/>
              </a:spcBef>
              <a:spcAft>
                <a:spcPts val="0"/>
              </a:spcAft>
              <a:buClr>
                <a:srgbClr val="C00000"/>
              </a:buClr>
              <a:buSzPct val="80000"/>
              <a:buFont typeface="Wingdings 3" charset="2"/>
              <a:buNone/>
              <a:tabLst>
                <a:tab pos="5311140" algn="l"/>
              </a:tabLst>
              <a:defRPr/>
            </a:pPr>
            <a:r>
              <a:rPr kumimoji="0" lang="en-US" sz="1700" b="0" i="0" u="none" strike="noStrike" kern="150" cap="none" spc="0" normalizeH="0" baseline="0" noProof="0" dirty="0">
                <a:ln>
                  <a:noFill/>
                </a:ln>
                <a:solidFill>
                  <a:srgbClr val="FF0000"/>
                </a:solidFill>
                <a:effectLst/>
                <a:uLnTx/>
                <a:uFillTx/>
                <a:latin typeface="Times New Roman" panose="02020603050405020304" pitchFamily="18" charset="0"/>
                <a:ea typeface="SimSun" panose="02010600030101010101" pitchFamily="2" charset="-122"/>
                <a:cs typeface="+mn-cs"/>
              </a:rPr>
              <a:t>Note</a:t>
            </a:r>
            <a:r>
              <a:rPr kumimoji="0" lang="en-US" sz="17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 *) The figure is a summarization based on </a:t>
            </a:r>
            <a:r>
              <a:rPr kumimoji="0" lang="en-US" sz="1700" b="0" i="0" u="none" strike="noStrike" kern="150" cap="none" spc="0" normalizeH="0" baseline="0" noProof="0" dirty="0" err="1">
                <a:ln>
                  <a:noFill/>
                </a:ln>
                <a:solidFill>
                  <a:srgbClr val="000000"/>
                </a:solidFill>
                <a:effectLst/>
                <a:uLnTx/>
                <a:uFillTx/>
                <a:latin typeface="Times New Roman" panose="02020603050405020304" pitchFamily="18" charset="0"/>
                <a:ea typeface="SimSun" panose="02010600030101010101" pitchFamily="2" charset="-122"/>
                <a:cs typeface="+mn-cs"/>
              </a:rPr>
              <a:t>Bivand</a:t>
            </a:r>
            <a:r>
              <a:rPr kumimoji="0" lang="en-US" sz="17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 </a:t>
            </a:r>
            <a:r>
              <a:rPr kumimoji="0" lang="en-US" sz="1700" b="0" i="0" u="none" strike="noStrike" kern="150" cap="none" spc="0" normalizeH="0" baseline="0" noProof="0" dirty="0" err="1">
                <a:ln>
                  <a:noFill/>
                </a:ln>
                <a:solidFill>
                  <a:srgbClr val="000000"/>
                </a:solidFill>
                <a:effectLst/>
                <a:uLnTx/>
                <a:uFillTx/>
                <a:latin typeface="Times New Roman" panose="02020603050405020304" pitchFamily="18" charset="0"/>
                <a:ea typeface="SimSun" panose="02010600030101010101" pitchFamily="2" charset="-122"/>
                <a:cs typeface="+mn-cs"/>
              </a:rPr>
              <a:t>Pebesma</a:t>
            </a:r>
            <a:r>
              <a:rPr kumimoji="0" lang="en-US" sz="17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 and Gómez-Rubio (2008), </a:t>
            </a:r>
            <a:r>
              <a:rPr kumimoji="0" lang="en-US" sz="1700" b="0" i="0" u="none" strike="noStrike" kern="150" cap="none" spc="0" normalizeH="0" baseline="0" noProof="0" dirty="0" err="1">
                <a:ln>
                  <a:noFill/>
                </a:ln>
                <a:solidFill>
                  <a:srgbClr val="000000"/>
                </a:solidFill>
                <a:effectLst/>
                <a:uLnTx/>
                <a:uFillTx/>
                <a:latin typeface="Times New Roman" panose="02020603050405020304" pitchFamily="18" charset="0"/>
                <a:ea typeface="SimSun" panose="02010600030101010101" pitchFamily="2" charset="-122"/>
                <a:cs typeface="+mn-cs"/>
              </a:rPr>
              <a:t>Arbia</a:t>
            </a:r>
            <a:r>
              <a:rPr kumimoji="0" lang="en-US" sz="17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 (2014), </a:t>
            </a:r>
            <a:r>
              <a:rPr kumimoji="0" lang="en-US" sz="1700" b="0" i="0" u="none" strike="noStrike" kern="150" cap="none" spc="0" normalizeH="0" baseline="0" noProof="0" dirty="0" err="1">
                <a:ln>
                  <a:noFill/>
                </a:ln>
                <a:solidFill>
                  <a:srgbClr val="000000"/>
                </a:solidFill>
                <a:effectLst/>
                <a:uLnTx/>
                <a:uFillTx/>
                <a:latin typeface="Times New Roman" panose="02020603050405020304" pitchFamily="18" charset="0"/>
                <a:ea typeface="SimSun" panose="02010600030101010101" pitchFamily="2" charset="-122"/>
                <a:cs typeface="+mn-cs"/>
              </a:rPr>
              <a:t>Dmowska</a:t>
            </a:r>
            <a:r>
              <a:rPr kumimoji="0" lang="en-US" sz="17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 and </a:t>
            </a:r>
            <a:r>
              <a:rPr kumimoji="0" lang="en-US" sz="1700" b="0" i="0" u="none" strike="noStrike" kern="150" cap="none" spc="0" normalizeH="0" baseline="0" noProof="0" dirty="0" err="1">
                <a:ln>
                  <a:noFill/>
                </a:ln>
                <a:solidFill>
                  <a:srgbClr val="000000"/>
                </a:solidFill>
                <a:effectLst/>
                <a:uLnTx/>
                <a:uFillTx/>
                <a:latin typeface="Times New Roman" panose="02020603050405020304" pitchFamily="18" charset="0"/>
                <a:ea typeface="SimSun" panose="02010600030101010101" pitchFamily="2" charset="-122"/>
                <a:cs typeface="+mn-cs"/>
              </a:rPr>
              <a:t>Stepinski</a:t>
            </a:r>
            <a:r>
              <a:rPr kumimoji="0" lang="en-US" sz="17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 (2017), and Baddeley, Turner, and </a:t>
            </a:r>
            <a:r>
              <a:rPr kumimoji="0" lang="en-US" sz="1700" b="0" i="0" u="none" strike="noStrike" kern="150" cap="none" spc="0" normalizeH="0" baseline="0" noProof="0" dirty="0" err="1">
                <a:ln>
                  <a:noFill/>
                </a:ln>
                <a:solidFill>
                  <a:srgbClr val="000000"/>
                </a:solidFill>
                <a:effectLst/>
                <a:uLnTx/>
                <a:uFillTx/>
                <a:latin typeface="Times New Roman" panose="02020603050405020304" pitchFamily="18" charset="0"/>
                <a:ea typeface="SimSun" panose="02010600030101010101" pitchFamily="2" charset="-122"/>
                <a:cs typeface="+mn-cs"/>
              </a:rPr>
              <a:t>Rubak</a:t>
            </a:r>
            <a:r>
              <a:rPr kumimoji="0" lang="en-US" sz="17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 (2018).</a:t>
            </a:r>
          </a:p>
        </p:txBody>
      </p:sp>
      <p:pic>
        <p:nvPicPr>
          <p:cNvPr id="5" name="Picture 4">
            <a:extLst>
              <a:ext uri="{FF2B5EF4-FFF2-40B4-BE49-F238E27FC236}">
                <a16:creationId xmlns:a16="http://schemas.microsoft.com/office/drawing/2014/main" id="{643498F4-28F9-45E6-9919-8422FF1D0E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1123" y="3240841"/>
            <a:ext cx="6140661" cy="2263131"/>
          </a:xfrm>
          <a:prstGeom prst="rect">
            <a:avLst/>
          </a:prstGeom>
        </p:spPr>
      </p:pic>
      <p:sp>
        <p:nvSpPr>
          <p:cNvPr id="6" name="Rectangle 5">
            <a:extLst>
              <a:ext uri="{FF2B5EF4-FFF2-40B4-BE49-F238E27FC236}">
                <a16:creationId xmlns:a16="http://schemas.microsoft.com/office/drawing/2014/main" id="{E42D53E4-67C9-4D34-A96A-C2FD0E1FCCB2}"/>
              </a:ext>
            </a:extLst>
          </p:cNvPr>
          <p:cNvSpPr/>
          <p:nvPr/>
        </p:nvSpPr>
        <p:spPr>
          <a:xfrm>
            <a:off x="3222738" y="5533911"/>
            <a:ext cx="6364908"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Figure</a:t>
            </a:r>
            <a:r>
              <a:rPr kumimoji="0" lang="en-US" sz="1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 General Shapefile Handling Process for Spatial Analysis.*</a:t>
            </a: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32223211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52</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2" name="Content Placeholder 5">
            <a:extLst>
              <a:ext uri="{FF2B5EF4-FFF2-40B4-BE49-F238E27FC236}">
                <a16:creationId xmlns:a16="http://schemas.microsoft.com/office/drawing/2014/main" id="{CD7CB898-981A-6B32-26B0-BA64C5C5756C}"/>
              </a:ext>
            </a:extLst>
          </p:cNvPr>
          <p:cNvSpPr txBox="1">
            <a:spLocks/>
          </p:cNvSpPr>
          <p:nvPr/>
        </p:nvSpPr>
        <p:spPr>
          <a:xfrm>
            <a:off x="6237368" y="1459150"/>
            <a:ext cx="5544324" cy="5019180"/>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Problems arise when we use the usual  R package: </a:t>
            </a:r>
            <a:r>
              <a:rPr kumimoji="0" lang="en-US" sz="2600" b="1" i="1"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mn-cs"/>
              </a:rPr>
              <a:t>spdep</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for Spatial Autocorrelation Test based on the Gridded Data.</a:t>
            </a:r>
          </a:p>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1" i="1"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The matrix</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extract the rectangular area created by the </a:t>
            </a:r>
            <a:r>
              <a:rPr kumimoji="0" lang="en-US" sz="2600" b="1"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mn-cs"/>
              </a:rPr>
              <a:t>bbox</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based on the extent information embedded in the polygon of the interested area.</a:t>
            </a:r>
            <a:endParaRPr kumimoji="0" lang="en-US" sz="2600" b="1" i="1"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26961556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53</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5" name="Rectangle 4">
            <a:extLst>
              <a:ext uri="{FF2B5EF4-FFF2-40B4-BE49-F238E27FC236}">
                <a16:creationId xmlns:a16="http://schemas.microsoft.com/office/drawing/2014/main" id="{F3DD8568-7C2C-43A2-5A4A-CECD1E5B95CA}"/>
              </a:ext>
            </a:extLst>
          </p:cNvPr>
          <p:cNvSpPr/>
          <p:nvPr/>
        </p:nvSpPr>
        <p:spPr>
          <a:xfrm>
            <a:off x="1135689" y="1834102"/>
            <a:ext cx="595618" cy="553674"/>
          </a:xfrm>
          <a:prstGeom prst="rect">
            <a:avLst/>
          </a:prstGeom>
          <a:noFill/>
          <a:ln w="3810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8" name="Straight Connector 7">
            <a:extLst>
              <a:ext uri="{FF2B5EF4-FFF2-40B4-BE49-F238E27FC236}">
                <a16:creationId xmlns:a16="http://schemas.microsoft.com/office/drawing/2014/main" id="{08F54C4D-35FC-13CC-8C54-3A21301088D0}"/>
              </a:ext>
            </a:extLst>
          </p:cNvPr>
          <p:cNvCxnSpPr>
            <a:cxnSpLocks/>
            <a:stCxn id="5" idx="3"/>
          </p:cNvCxnSpPr>
          <p:nvPr/>
        </p:nvCxnSpPr>
        <p:spPr>
          <a:xfrm flipV="1">
            <a:off x="1731307" y="2021265"/>
            <a:ext cx="4812928" cy="89674"/>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7AB85236-CD6A-6D0C-C96D-357183AF92EE}"/>
              </a:ext>
            </a:extLst>
          </p:cNvPr>
          <p:cNvPicPr>
            <a:picLocks noChangeAspect="1"/>
          </p:cNvPicPr>
          <p:nvPr/>
        </p:nvPicPr>
        <p:blipFill>
          <a:blip r:embed="rId3"/>
          <a:stretch>
            <a:fillRect/>
          </a:stretch>
        </p:blipFill>
        <p:spPr>
          <a:xfrm>
            <a:off x="6469353" y="2518115"/>
            <a:ext cx="5235878" cy="2357712"/>
          </a:xfrm>
          <a:prstGeom prst="rect">
            <a:avLst/>
          </a:prstGeom>
        </p:spPr>
      </p:pic>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5F64B21C-F19E-9DFC-28EC-AADC88D0F8A4}"/>
                  </a:ext>
                </a:extLst>
              </p:cNvPr>
              <p:cNvSpPr txBox="1"/>
              <p:nvPr/>
            </p:nvSpPr>
            <p:spPr>
              <a:xfrm>
                <a:off x="7395882" y="1817481"/>
                <a:ext cx="3532093" cy="461665"/>
              </a:xfrm>
              <a:prstGeom prst="rect">
                <a:avLst/>
              </a:prstGeom>
              <a:noFill/>
              <a:ln>
                <a:solidFill>
                  <a:srgbClr val="FF0000"/>
                </a:solidFill>
                <a:prstDash val="dash"/>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sz="2400" b="1" i="1" u="none" strike="noStrike" kern="1200" cap="none" spc="0" normalizeH="0" baseline="0" noProof="0" dirty="0" smtClean="0">
                        <a:ln>
                          <a:noFill/>
                        </a:ln>
                        <a:solidFill>
                          <a:prstClr val="black"/>
                        </a:solidFill>
                        <a:effectLst/>
                        <a:uLnTx/>
                        <a:uFillTx/>
                        <a:latin typeface="Cambria Math" panose="02040503050406030204" pitchFamily="18" charset="0"/>
                        <a:ea typeface="游明朝" panose="02020400000000000000" pitchFamily="18" charset="-128"/>
                        <a:cs typeface="+mn-cs"/>
                      </a:rPr>
                      <m:t>𝟏𝟎</m:t>
                    </m:r>
                    <m:r>
                      <a:rPr kumimoji="0" lang="en-US" sz="2400" b="1" i="1" u="none" strike="noStrike" kern="1200" cap="none" spc="0" normalizeH="0" baseline="0" noProof="0" dirty="0" smtClean="0">
                        <a:ln>
                          <a:noFill/>
                        </a:ln>
                        <a:solidFill>
                          <a:prstClr val="black"/>
                        </a:solidFill>
                        <a:effectLst/>
                        <a:uLnTx/>
                        <a:uFillTx/>
                        <a:latin typeface="Cambria Math" panose="02040503050406030204" pitchFamily="18" charset="0"/>
                        <a:ea typeface="Cambria Math" panose="02040503050406030204" pitchFamily="18" charset="0"/>
                        <a:cs typeface="+mn-cs"/>
                      </a:rPr>
                      <m:t>×</m:t>
                    </m:r>
                    <m:r>
                      <a:rPr kumimoji="0" lang="en-US" sz="2400" b="1" i="1" u="none" strike="noStrike" kern="1200" cap="none" spc="0" normalizeH="0" baseline="0" noProof="0" dirty="0" smtClean="0">
                        <a:ln>
                          <a:noFill/>
                        </a:ln>
                        <a:solidFill>
                          <a:prstClr val="black"/>
                        </a:solidFill>
                        <a:effectLst/>
                        <a:uLnTx/>
                        <a:uFillTx/>
                        <a:latin typeface="Cambria Math" panose="02040503050406030204" pitchFamily="18" charset="0"/>
                        <a:ea typeface="Cambria Math" panose="02040503050406030204" pitchFamily="18" charset="0"/>
                        <a:cs typeface="+mn-cs"/>
                      </a:rPr>
                      <m:t>𝟏𝟎</m:t>
                    </m:r>
                  </m:oMath>
                </a14:m>
                <a:r>
                  <a:rPr kumimoji="0" lang="en-US" sz="2400" b="0" i="0" u="none" strike="noStrike" kern="1200" cap="none" spc="0" normalizeH="0" baseline="0" noProof="0" dirty="0">
                    <a:ln>
                      <a:noFill/>
                    </a:ln>
                    <a:solidFill>
                      <a:prstClr val="black"/>
                    </a:solidFill>
                    <a:effectLst/>
                    <a:uLnTx/>
                    <a:uFillTx/>
                    <a:latin typeface="Century" panose="02040604050505020304" pitchFamily="18" charset="0"/>
                    <a:ea typeface="+mn-ea"/>
                    <a:cs typeface="+mn-cs"/>
                  </a:rPr>
                  <a:t> Area</a:t>
                </a:r>
                <a:endParaRPr kumimoji="0" lang="en-US" sz="2400" b="1" i="0" u="none" strike="noStrike" kern="1200" cap="none" spc="0" normalizeH="0" baseline="0" noProof="0" dirty="0">
                  <a:ln>
                    <a:noFill/>
                  </a:ln>
                  <a:solidFill>
                    <a:prstClr val="black"/>
                  </a:solidFill>
                  <a:effectLst/>
                  <a:uLnTx/>
                  <a:uFillTx/>
                  <a:latin typeface="Century" panose="02040604050505020304" pitchFamily="18" charset="0"/>
                  <a:ea typeface="+mn-ea"/>
                  <a:cs typeface="+mn-cs"/>
                </a:endParaRPr>
              </a:p>
            </p:txBody>
          </p:sp>
        </mc:Choice>
        <mc:Fallback xmlns="">
          <p:sp>
            <p:nvSpPr>
              <p:cNvPr id="15" name="TextBox 14">
                <a:extLst>
                  <a:ext uri="{FF2B5EF4-FFF2-40B4-BE49-F238E27FC236}">
                    <a16:creationId xmlns:a16="http://schemas.microsoft.com/office/drawing/2014/main" id="{5F64B21C-F19E-9DFC-28EC-AADC88D0F8A4}"/>
                  </a:ext>
                </a:extLst>
              </p:cNvPr>
              <p:cNvSpPr txBox="1">
                <a:spLocks noRot="1" noChangeAspect="1" noMove="1" noResize="1" noEditPoints="1" noAdjustHandles="1" noChangeArrowheads="1" noChangeShapeType="1" noTextEdit="1"/>
              </p:cNvSpPr>
              <p:nvPr/>
            </p:nvSpPr>
            <p:spPr>
              <a:xfrm>
                <a:off x="7395882" y="1817481"/>
                <a:ext cx="3532093" cy="461665"/>
              </a:xfrm>
              <a:prstGeom prst="rect">
                <a:avLst/>
              </a:prstGeom>
              <a:blipFill>
                <a:blip r:embed="rId4"/>
                <a:stretch>
                  <a:fillRect t="-8974" b="-26923"/>
                </a:stretch>
              </a:blipFill>
              <a:ln>
                <a:solidFill>
                  <a:srgbClr val="FF0000"/>
                </a:solidFill>
                <a:prstDash val="dash"/>
              </a:ln>
            </p:spPr>
            <p:txBody>
              <a:bodyPr/>
              <a:lstStyle/>
              <a:p>
                <a:r>
                  <a:rPr lang="en-ID">
                    <a:noFill/>
                  </a:rPr>
                  <a:t> </a:t>
                </a:r>
              </a:p>
            </p:txBody>
          </p:sp>
        </mc:Fallback>
      </mc:AlternateContent>
      <p:sp>
        <p:nvSpPr>
          <p:cNvPr id="16" name="Content Placeholder 5">
            <a:extLst>
              <a:ext uri="{FF2B5EF4-FFF2-40B4-BE49-F238E27FC236}">
                <a16:creationId xmlns:a16="http://schemas.microsoft.com/office/drawing/2014/main" id="{8D1F5E54-72D4-EAC2-FBE2-5E9EBC12E799}"/>
              </a:ext>
            </a:extLst>
          </p:cNvPr>
          <p:cNvSpPr txBox="1">
            <a:spLocks/>
          </p:cNvSpPr>
          <p:nvPr/>
        </p:nvSpPr>
        <p:spPr>
          <a:xfrm>
            <a:off x="6237368" y="5114796"/>
            <a:ext cx="5544324" cy="1363534"/>
          </a:xfrm>
          <a:prstGeom prst="rect">
            <a:avLst/>
          </a:prstGeom>
          <a:solidFill>
            <a:schemeClr val="bg1"/>
          </a:solidFill>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Solutions?</a:t>
            </a:r>
            <a:endParaRPr kumimoji="0" lang="en-US" sz="2600" b="1" i="1"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1270895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down)">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6"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54</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5" name="Rectangle 4">
            <a:extLst>
              <a:ext uri="{FF2B5EF4-FFF2-40B4-BE49-F238E27FC236}">
                <a16:creationId xmlns:a16="http://schemas.microsoft.com/office/drawing/2014/main" id="{F3DD8568-7C2C-43A2-5A4A-CECD1E5B95CA}"/>
              </a:ext>
            </a:extLst>
          </p:cNvPr>
          <p:cNvSpPr/>
          <p:nvPr/>
        </p:nvSpPr>
        <p:spPr>
          <a:xfrm>
            <a:off x="1135689" y="1834102"/>
            <a:ext cx="595618" cy="553674"/>
          </a:xfrm>
          <a:prstGeom prst="rect">
            <a:avLst/>
          </a:prstGeom>
          <a:noFill/>
          <a:ln w="3810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8" name="Straight Connector 7">
            <a:extLst>
              <a:ext uri="{FF2B5EF4-FFF2-40B4-BE49-F238E27FC236}">
                <a16:creationId xmlns:a16="http://schemas.microsoft.com/office/drawing/2014/main" id="{08F54C4D-35FC-13CC-8C54-3A21301088D0}"/>
              </a:ext>
            </a:extLst>
          </p:cNvPr>
          <p:cNvCxnSpPr>
            <a:cxnSpLocks/>
            <a:stCxn id="5" idx="3"/>
          </p:cNvCxnSpPr>
          <p:nvPr/>
        </p:nvCxnSpPr>
        <p:spPr>
          <a:xfrm flipV="1">
            <a:off x="1731307" y="2021265"/>
            <a:ext cx="4812928" cy="89674"/>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 name="Content Placeholder 5">
            <a:extLst>
              <a:ext uri="{FF2B5EF4-FFF2-40B4-BE49-F238E27FC236}">
                <a16:creationId xmlns:a16="http://schemas.microsoft.com/office/drawing/2014/main" id="{CC9B9A56-1AE4-D58B-0292-4BCB089C05BE}"/>
              </a:ext>
            </a:extLst>
          </p:cNvPr>
          <p:cNvSpPr txBox="1">
            <a:spLocks/>
          </p:cNvSpPr>
          <p:nvPr/>
        </p:nvSpPr>
        <p:spPr>
          <a:xfrm>
            <a:off x="6237368" y="1577363"/>
            <a:ext cx="5544324" cy="4900967"/>
          </a:xfrm>
          <a:prstGeom prst="rect">
            <a:avLst/>
          </a:prstGeom>
          <a:solidFill>
            <a:schemeClr val="bg1"/>
          </a:solidFill>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Solutions:</a:t>
            </a:r>
          </a:p>
          <a:p>
            <a:pPr marL="1052513" marR="0" lvl="0" indent="-514350" algn="l" defTabSz="914400" rtl="0" eaLnBrk="1" fontAlgn="auto" latinLnBrk="0" hangingPunct="1">
              <a:lnSpc>
                <a:spcPct val="150000"/>
              </a:lnSpc>
              <a:spcBef>
                <a:spcPts val="0"/>
              </a:spcBef>
              <a:spcAft>
                <a:spcPts val="0"/>
              </a:spcAft>
              <a:buClr>
                <a:srgbClr val="C00000"/>
              </a:buClr>
              <a:buSzTx/>
              <a:buFont typeface="+mj-lt"/>
              <a:buAutoNum type="arabicPeriod"/>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Data Amputation + Data Replacement</a:t>
            </a:r>
          </a:p>
          <a:p>
            <a:pPr marL="1052513" marR="0" lvl="0" indent="-514350" algn="l" defTabSz="914400" rtl="0" eaLnBrk="1" fontAlgn="auto" latinLnBrk="0" hangingPunct="1">
              <a:lnSpc>
                <a:spcPct val="150000"/>
              </a:lnSpc>
              <a:spcBef>
                <a:spcPts val="0"/>
              </a:spcBef>
              <a:spcAft>
                <a:spcPts val="0"/>
              </a:spcAft>
              <a:buClr>
                <a:srgbClr val="C00000"/>
              </a:buClr>
              <a:buSzTx/>
              <a:buFont typeface="+mj-lt"/>
              <a:buAutoNum type="arabicPeriod"/>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Without the usage of </a:t>
            </a:r>
            <a:r>
              <a:rPr kumimoji="0" lang="en-US" sz="2600" b="1" i="1"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package</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a:t>
            </a:r>
            <a:b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b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Utilization of Kronecker Product to construct </a:t>
            </a:r>
            <a: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W</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matrix and Using Projection Matrix </a:t>
            </a:r>
            <a: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P</a:t>
            </a:r>
            <a:b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b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(Fitrianto, Tanaka, Nishii, 2018)</a:t>
            </a:r>
            <a:endParaRPr kumimoji="0" lang="en-US" sz="2600" b="0" i="1"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15766092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55</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5" name="Rectangle 4">
            <a:extLst>
              <a:ext uri="{FF2B5EF4-FFF2-40B4-BE49-F238E27FC236}">
                <a16:creationId xmlns:a16="http://schemas.microsoft.com/office/drawing/2014/main" id="{F3DD8568-7C2C-43A2-5A4A-CECD1E5B95CA}"/>
              </a:ext>
            </a:extLst>
          </p:cNvPr>
          <p:cNvSpPr/>
          <p:nvPr/>
        </p:nvSpPr>
        <p:spPr>
          <a:xfrm>
            <a:off x="1135689" y="1834102"/>
            <a:ext cx="595618" cy="553674"/>
          </a:xfrm>
          <a:prstGeom prst="rect">
            <a:avLst/>
          </a:prstGeom>
          <a:noFill/>
          <a:ln w="3810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8" name="Straight Connector 7">
            <a:extLst>
              <a:ext uri="{FF2B5EF4-FFF2-40B4-BE49-F238E27FC236}">
                <a16:creationId xmlns:a16="http://schemas.microsoft.com/office/drawing/2014/main" id="{08F54C4D-35FC-13CC-8C54-3A21301088D0}"/>
              </a:ext>
            </a:extLst>
          </p:cNvPr>
          <p:cNvCxnSpPr>
            <a:cxnSpLocks/>
            <a:stCxn id="5" idx="3"/>
          </p:cNvCxnSpPr>
          <p:nvPr/>
        </p:nvCxnSpPr>
        <p:spPr>
          <a:xfrm flipV="1">
            <a:off x="1731307" y="2021265"/>
            <a:ext cx="4812928" cy="89674"/>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 name="Content Placeholder 5">
            <a:extLst>
              <a:ext uri="{FF2B5EF4-FFF2-40B4-BE49-F238E27FC236}">
                <a16:creationId xmlns:a16="http://schemas.microsoft.com/office/drawing/2014/main" id="{CC9B9A56-1AE4-D58B-0292-4BCB089C05BE}"/>
              </a:ext>
            </a:extLst>
          </p:cNvPr>
          <p:cNvSpPr txBox="1">
            <a:spLocks/>
          </p:cNvSpPr>
          <p:nvPr/>
        </p:nvSpPr>
        <p:spPr>
          <a:xfrm>
            <a:off x="6237368" y="1577363"/>
            <a:ext cx="5544324" cy="4900967"/>
          </a:xfrm>
          <a:prstGeom prst="rect">
            <a:avLst/>
          </a:prstGeom>
          <a:solidFill>
            <a:schemeClr val="bg1"/>
          </a:solidFill>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Solutions:</a:t>
            </a:r>
          </a:p>
          <a:p>
            <a:pPr marL="1052513" marR="0" lvl="0" indent="-514350" algn="l" defTabSz="914400" rtl="0" eaLnBrk="1" fontAlgn="auto" latinLnBrk="0" hangingPunct="1">
              <a:lnSpc>
                <a:spcPct val="150000"/>
              </a:lnSpc>
              <a:spcBef>
                <a:spcPts val="0"/>
              </a:spcBef>
              <a:spcAft>
                <a:spcPts val="0"/>
              </a:spcAft>
              <a:buClr>
                <a:srgbClr val="C00000"/>
              </a:buClr>
              <a:buSzTx/>
              <a:buFont typeface="+mj-lt"/>
              <a:buAutoNum type="arabicPeriod"/>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Data Amputation + Data Replacement</a:t>
            </a:r>
          </a:p>
          <a:p>
            <a:pPr marL="538163" marR="0" lvl="0" indent="0" algn="l" defTabSz="914400" rtl="0" eaLnBrk="1" fontAlgn="auto" latinLnBrk="0" hangingPunct="1">
              <a:lnSpc>
                <a:spcPct val="15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pic>
        <p:nvPicPr>
          <p:cNvPr id="11" name="Picture 10">
            <a:extLst>
              <a:ext uri="{FF2B5EF4-FFF2-40B4-BE49-F238E27FC236}">
                <a16:creationId xmlns:a16="http://schemas.microsoft.com/office/drawing/2014/main" id="{E80F9401-048C-BAA0-F488-DC089B8C1A82}"/>
              </a:ext>
            </a:extLst>
          </p:cNvPr>
          <p:cNvPicPr>
            <a:picLocks noChangeAspect="1"/>
          </p:cNvPicPr>
          <p:nvPr/>
        </p:nvPicPr>
        <p:blipFill>
          <a:blip r:embed="rId3"/>
          <a:stretch>
            <a:fillRect/>
          </a:stretch>
        </p:blipFill>
        <p:spPr>
          <a:xfrm>
            <a:off x="6245385" y="4027845"/>
            <a:ext cx="5552342" cy="1001355"/>
          </a:xfrm>
          <a:prstGeom prst="rect">
            <a:avLst/>
          </a:prstGeom>
        </p:spPr>
      </p:pic>
    </p:spTree>
    <p:extLst>
      <p:ext uri="{BB962C8B-B14F-4D97-AF65-F5344CB8AC3E}">
        <p14:creationId xmlns:p14="http://schemas.microsoft.com/office/powerpoint/2010/main" val="113622178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56</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5" name="Rectangle 4">
            <a:extLst>
              <a:ext uri="{FF2B5EF4-FFF2-40B4-BE49-F238E27FC236}">
                <a16:creationId xmlns:a16="http://schemas.microsoft.com/office/drawing/2014/main" id="{F3DD8568-7C2C-43A2-5A4A-CECD1E5B95CA}"/>
              </a:ext>
            </a:extLst>
          </p:cNvPr>
          <p:cNvSpPr/>
          <p:nvPr/>
        </p:nvSpPr>
        <p:spPr>
          <a:xfrm>
            <a:off x="1135689" y="1834102"/>
            <a:ext cx="595618" cy="553674"/>
          </a:xfrm>
          <a:prstGeom prst="rect">
            <a:avLst/>
          </a:prstGeom>
          <a:noFill/>
          <a:ln w="3810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8" name="Straight Connector 7">
            <a:extLst>
              <a:ext uri="{FF2B5EF4-FFF2-40B4-BE49-F238E27FC236}">
                <a16:creationId xmlns:a16="http://schemas.microsoft.com/office/drawing/2014/main" id="{08F54C4D-35FC-13CC-8C54-3A21301088D0}"/>
              </a:ext>
            </a:extLst>
          </p:cNvPr>
          <p:cNvCxnSpPr>
            <a:cxnSpLocks/>
            <a:stCxn id="5" idx="3"/>
          </p:cNvCxnSpPr>
          <p:nvPr/>
        </p:nvCxnSpPr>
        <p:spPr>
          <a:xfrm flipV="1">
            <a:off x="1731307" y="2021265"/>
            <a:ext cx="4812928" cy="89674"/>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 name="Content Placeholder 5">
            <a:extLst>
              <a:ext uri="{FF2B5EF4-FFF2-40B4-BE49-F238E27FC236}">
                <a16:creationId xmlns:a16="http://schemas.microsoft.com/office/drawing/2014/main" id="{CC9B9A56-1AE4-D58B-0292-4BCB089C05BE}"/>
              </a:ext>
            </a:extLst>
          </p:cNvPr>
          <p:cNvSpPr txBox="1">
            <a:spLocks/>
          </p:cNvSpPr>
          <p:nvPr/>
        </p:nvSpPr>
        <p:spPr>
          <a:xfrm>
            <a:off x="6237368" y="1577363"/>
            <a:ext cx="5544324" cy="4900967"/>
          </a:xfrm>
          <a:prstGeom prst="rect">
            <a:avLst/>
          </a:prstGeom>
          <a:solidFill>
            <a:schemeClr val="bg1"/>
          </a:solidFill>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Solutions:</a:t>
            </a:r>
          </a:p>
          <a:p>
            <a:pPr marL="1052513" marR="0" lvl="0" indent="-514350" algn="l" defTabSz="914400" rtl="0" eaLnBrk="1" fontAlgn="auto" latinLnBrk="0" hangingPunct="1">
              <a:lnSpc>
                <a:spcPct val="150000"/>
              </a:lnSpc>
              <a:spcBef>
                <a:spcPts val="0"/>
              </a:spcBef>
              <a:spcAft>
                <a:spcPts val="0"/>
              </a:spcAft>
              <a:buClr>
                <a:srgbClr val="C00000"/>
              </a:buClr>
              <a:buSzTx/>
              <a:buFont typeface="+mj-lt"/>
              <a:buAutoNum type="arabicPeriod"/>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Data Amputation + Data Replacement</a:t>
            </a:r>
          </a:p>
          <a:p>
            <a:pPr marL="538163" marR="0" lvl="0" indent="0" algn="l" defTabSz="914400" rtl="0" eaLnBrk="1" fontAlgn="auto" latinLnBrk="0" hangingPunct="1">
              <a:lnSpc>
                <a:spcPct val="15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pic>
        <p:nvPicPr>
          <p:cNvPr id="13" name="Picture 12">
            <a:extLst>
              <a:ext uri="{FF2B5EF4-FFF2-40B4-BE49-F238E27FC236}">
                <a16:creationId xmlns:a16="http://schemas.microsoft.com/office/drawing/2014/main" id="{973466C9-E8B3-6A34-6A8B-2E9FC8729B8A}"/>
              </a:ext>
            </a:extLst>
          </p:cNvPr>
          <p:cNvPicPr>
            <a:picLocks noChangeAspect="1"/>
          </p:cNvPicPr>
          <p:nvPr/>
        </p:nvPicPr>
        <p:blipFill>
          <a:blip r:embed="rId3"/>
          <a:stretch>
            <a:fillRect/>
          </a:stretch>
        </p:blipFill>
        <p:spPr>
          <a:xfrm>
            <a:off x="7503355" y="3429000"/>
            <a:ext cx="3687384" cy="3409615"/>
          </a:xfrm>
          <a:prstGeom prst="rect">
            <a:avLst/>
          </a:prstGeom>
        </p:spPr>
      </p:pic>
    </p:spTree>
    <p:extLst>
      <p:ext uri="{BB962C8B-B14F-4D97-AF65-F5344CB8AC3E}">
        <p14:creationId xmlns:p14="http://schemas.microsoft.com/office/powerpoint/2010/main" val="363492367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57</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5" name="Rectangle 4">
            <a:extLst>
              <a:ext uri="{FF2B5EF4-FFF2-40B4-BE49-F238E27FC236}">
                <a16:creationId xmlns:a16="http://schemas.microsoft.com/office/drawing/2014/main" id="{F3DD8568-7C2C-43A2-5A4A-CECD1E5B95CA}"/>
              </a:ext>
            </a:extLst>
          </p:cNvPr>
          <p:cNvSpPr/>
          <p:nvPr/>
        </p:nvSpPr>
        <p:spPr>
          <a:xfrm>
            <a:off x="1135689" y="1834102"/>
            <a:ext cx="595618" cy="553674"/>
          </a:xfrm>
          <a:prstGeom prst="rect">
            <a:avLst/>
          </a:prstGeom>
          <a:noFill/>
          <a:ln w="3810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8" name="Straight Connector 7">
            <a:extLst>
              <a:ext uri="{FF2B5EF4-FFF2-40B4-BE49-F238E27FC236}">
                <a16:creationId xmlns:a16="http://schemas.microsoft.com/office/drawing/2014/main" id="{08F54C4D-35FC-13CC-8C54-3A21301088D0}"/>
              </a:ext>
            </a:extLst>
          </p:cNvPr>
          <p:cNvCxnSpPr>
            <a:cxnSpLocks/>
            <a:stCxn id="5" idx="3"/>
          </p:cNvCxnSpPr>
          <p:nvPr/>
        </p:nvCxnSpPr>
        <p:spPr>
          <a:xfrm flipV="1">
            <a:off x="1731307" y="2021265"/>
            <a:ext cx="4812928" cy="89674"/>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 name="Content Placeholder 5">
            <a:extLst>
              <a:ext uri="{FF2B5EF4-FFF2-40B4-BE49-F238E27FC236}">
                <a16:creationId xmlns:a16="http://schemas.microsoft.com/office/drawing/2014/main" id="{CC9B9A56-1AE4-D58B-0292-4BCB089C05BE}"/>
              </a:ext>
            </a:extLst>
          </p:cNvPr>
          <p:cNvSpPr txBox="1">
            <a:spLocks/>
          </p:cNvSpPr>
          <p:nvPr/>
        </p:nvSpPr>
        <p:spPr>
          <a:xfrm>
            <a:off x="6237368" y="1577363"/>
            <a:ext cx="5544324" cy="4900967"/>
          </a:xfrm>
          <a:prstGeom prst="rect">
            <a:avLst/>
          </a:prstGeom>
          <a:solidFill>
            <a:schemeClr val="bg1"/>
          </a:solidFill>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Solutions:</a:t>
            </a:r>
          </a:p>
          <a:p>
            <a:pPr marL="1052513" marR="0" lvl="0" indent="-514350" algn="l" defTabSz="914400" rtl="0" eaLnBrk="1" fontAlgn="auto" latinLnBrk="0" hangingPunct="1">
              <a:lnSpc>
                <a:spcPct val="150000"/>
              </a:lnSpc>
              <a:spcBef>
                <a:spcPts val="0"/>
              </a:spcBef>
              <a:spcAft>
                <a:spcPts val="0"/>
              </a:spcAft>
              <a:buClr>
                <a:srgbClr val="C00000"/>
              </a:buClr>
              <a:buSzTx/>
              <a:buFont typeface="+mj-lt"/>
              <a:buAutoNum type="arabicPeriod"/>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Data Amputation + Data Replacement</a:t>
            </a:r>
          </a:p>
          <a:p>
            <a:pPr marL="538163" marR="0" lvl="0" indent="0" algn="l" defTabSz="914400" rtl="0" eaLnBrk="1" fontAlgn="auto" latinLnBrk="0" hangingPunct="1">
              <a:lnSpc>
                <a:spcPct val="15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pic>
        <p:nvPicPr>
          <p:cNvPr id="11" name="Picture 10">
            <a:extLst>
              <a:ext uri="{FF2B5EF4-FFF2-40B4-BE49-F238E27FC236}">
                <a16:creationId xmlns:a16="http://schemas.microsoft.com/office/drawing/2014/main" id="{77439D4E-E04A-5818-F714-F29042997615}"/>
              </a:ext>
            </a:extLst>
          </p:cNvPr>
          <p:cNvPicPr>
            <a:picLocks noChangeAspect="1"/>
          </p:cNvPicPr>
          <p:nvPr/>
        </p:nvPicPr>
        <p:blipFill>
          <a:blip r:embed="rId3"/>
          <a:stretch>
            <a:fillRect/>
          </a:stretch>
        </p:blipFill>
        <p:spPr>
          <a:xfrm>
            <a:off x="6526897" y="4027846"/>
            <a:ext cx="5665103" cy="1900229"/>
          </a:xfrm>
          <a:prstGeom prst="rect">
            <a:avLst/>
          </a:prstGeom>
        </p:spPr>
      </p:pic>
    </p:spTree>
    <p:extLst>
      <p:ext uri="{BB962C8B-B14F-4D97-AF65-F5344CB8AC3E}">
        <p14:creationId xmlns:p14="http://schemas.microsoft.com/office/powerpoint/2010/main" val="7380320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58</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5" name="Rectangle 4">
            <a:extLst>
              <a:ext uri="{FF2B5EF4-FFF2-40B4-BE49-F238E27FC236}">
                <a16:creationId xmlns:a16="http://schemas.microsoft.com/office/drawing/2014/main" id="{F3DD8568-7C2C-43A2-5A4A-CECD1E5B95CA}"/>
              </a:ext>
            </a:extLst>
          </p:cNvPr>
          <p:cNvSpPr/>
          <p:nvPr/>
        </p:nvSpPr>
        <p:spPr>
          <a:xfrm>
            <a:off x="1135689" y="1834102"/>
            <a:ext cx="595618" cy="553674"/>
          </a:xfrm>
          <a:prstGeom prst="rect">
            <a:avLst/>
          </a:prstGeom>
          <a:noFill/>
          <a:ln w="3810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8" name="Straight Connector 7">
            <a:extLst>
              <a:ext uri="{FF2B5EF4-FFF2-40B4-BE49-F238E27FC236}">
                <a16:creationId xmlns:a16="http://schemas.microsoft.com/office/drawing/2014/main" id="{08F54C4D-35FC-13CC-8C54-3A21301088D0}"/>
              </a:ext>
            </a:extLst>
          </p:cNvPr>
          <p:cNvCxnSpPr>
            <a:cxnSpLocks/>
            <a:stCxn id="5" idx="3"/>
          </p:cNvCxnSpPr>
          <p:nvPr/>
        </p:nvCxnSpPr>
        <p:spPr>
          <a:xfrm flipV="1">
            <a:off x="1731307" y="2021265"/>
            <a:ext cx="4812928" cy="89674"/>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 name="Content Placeholder 5">
            <a:extLst>
              <a:ext uri="{FF2B5EF4-FFF2-40B4-BE49-F238E27FC236}">
                <a16:creationId xmlns:a16="http://schemas.microsoft.com/office/drawing/2014/main" id="{CC9B9A56-1AE4-D58B-0292-4BCB089C05BE}"/>
              </a:ext>
            </a:extLst>
          </p:cNvPr>
          <p:cNvSpPr txBox="1">
            <a:spLocks/>
          </p:cNvSpPr>
          <p:nvPr/>
        </p:nvSpPr>
        <p:spPr>
          <a:xfrm>
            <a:off x="6237368" y="1577363"/>
            <a:ext cx="5544324" cy="4900967"/>
          </a:xfrm>
          <a:prstGeom prst="rect">
            <a:avLst/>
          </a:prstGeom>
          <a:solidFill>
            <a:schemeClr val="bg1"/>
          </a:solidFill>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Solutions:</a:t>
            </a:r>
          </a:p>
          <a:p>
            <a:pPr marL="1052513" marR="0" lvl="0" indent="-514350" algn="l" defTabSz="914400" rtl="0" eaLnBrk="1" fontAlgn="auto" latinLnBrk="0" hangingPunct="1">
              <a:lnSpc>
                <a:spcPct val="150000"/>
              </a:lnSpc>
              <a:spcBef>
                <a:spcPts val="0"/>
              </a:spcBef>
              <a:spcAft>
                <a:spcPts val="0"/>
              </a:spcAft>
              <a:buClr>
                <a:srgbClr val="C00000"/>
              </a:buClr>
              <a:buSzTx/>
              <a:buFont typeface="+mj-lt"/>
              <a:buAutoNum type="arabicPeriod" startAt="2"/>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Without the usage of </a:t>
            </a:r>
            <a:r>
              <a:rPr kumimoji="0" lang="en-US" sz="2600" b="1" i="1"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package</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a:t>
            </a:r>
            <a:b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b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Utilization of Kronecker Product to construct </a:t>
            </a:r>
            <a: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W</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matrix and Using Projection Matrix </a:t>
            </a:r>
            <a: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P</a:t>
            </a:r>
            <a:b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b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(Fitrianto, Tanaka, Nishii, 2018)</a:t>
            </a:r>
            <a:endParaRPr kumimoji="0" lang="en-US" sz="2600" b="0" i="1"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39684814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3" y="1253330"/>
            <a:ext cx="9446931" cy="3639181"/>
          </a:xfrm>
        </p:spPr>
        <p:txBody>
          <a:bodyPr>
            <a:normAutofit/>
          </a:bodyPr>
          <a:lstStyle/>
          <a:p>
            <a:pPr marL="0" indent="0">
              <a:lnSpc>
                <a:spcPct val="150000"/>
              </a:lnSpc>
              <a:spcBef>
                <a:spcPts val="0"/>
              </a:spcBef>
              <a:buNone/>
            </a:pPr>
            <a:r>
              <a:rPr lang="en-US" sz="2500" b="1" dirty="0">
                <a:effectLst/>
                <a:latin typeface="Book Antiqua" panose="02040602050305030304" pitchFamily="18" charset="0"/>
                <a:ea typeface="Calibri" panose="020F0502020204030204" pitchFamily="34" charset="0"/>
                <a:cs typeface="Times New Roman" panose="02020603050405020304" pitchFamily="18" charset="0"/>
              </a:rPr>
              <a:t>DI Yogyakarta Data Analysis:</a:t>
            </a:r>
            <a:br>
              <a:rPr lang="en-US" sz="2500" b="1" dirty="0">
                <a:effectLst/>
                <a:latin typeface="Book Antiqua" panose="02040602050305030304" pitchFamily="18" charset="0"/>
                <a:ea typeface="Calibri" panose="020F0502020204030204" pitchFamily="34" charset="0"/>
                <a:cs typeface="Times New Roman" panose="02020603050405020304" pitchFamily="18" charset="0"/>
              </a:rPr>
            </a:br>
            <a:r>
              <a:rPr lang="en-US" sz="2500" dirty="0">
                <a:effectLst/>
                <a:latin typeface="Book Antiqua" panose="02040602050305030304" pitchFamily="18" charset="0"/>
                <a:ea typeface="Calibri" panose="020F0502020204030204" pitchFamily="34" charset="0"/>
                <a:cs typeface="Times New Roman" panose="02020603050405020304" pitchFamily="18" charset="0"/>
              </a:rPr>
              <a:t>Spatial Econometric Analysis</a:t>
            </a:r>
          </a:p>
          <a:p>
            <a:pPr>
              <a:lnSpc>
                <a:spcPct val="150000"/>
              </a:lnSpc>
              <a:spcBef>
                <a:spcPts val="0"/>
              </a:spcBef>
            </a:pPr>
            <a:r>
              <a:rPr lang="en-US" sz="2500" dirty="0">
                <a:effectLst/>
                <a:latin typeface="Book Antiqua" panose="02040602050305030304" pitchFamily="18" charset="0"/>
                <a:ea typeface="Calibri" panose="020F0502020204030204" pitchFamily="34" charset="0"/>
                <a:cs typeface="Times New Roman" panose="02020603050405020304" pitchFamily="18" charset="0"/>
              </a:rPr>
              <a:t>Pure Spatial Autoregressive Model (PSAR)</a:t>
            </a:r>
          </a:p>
        </p:txBody>
      </p:sp>
      <p:sp>
        <p:nvSpPr>
          <p:cNvPr id="2" name="Arrow: Pentagon 1">
            <a:extLst>
              <a:ext uri="{FF2B5EF4-FFF2-40B4-BE49-F238E27FC236}">
                <a16:creationId xmlns:a16="http://schemas.microsoft.com/office/drawing/2014/main" id="{7000E7DD-CE5F-EF89-0712-AB3C4FDF9F3D}"/>
              </a:ext>
            </a:extLst>
          </p:cNvPr>
          <p:cNvSpPr/>
          <p:nvPr/>
        </p:nvSpPr>
        <p:spPr>
          <a:xfrm>
            <a:off x="-5961124" y="4164240"/>
            <a:ext cx="6513851" cy="252100"/>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3" name="Rectangle 2">
            <a:extLst>
              <a:ext uri="{FF2B5EF4-FFF2-40B4-BE49-F238E27FC236}">
                <a16:creationId xmlns:a16="http://schemas.microsoft.com/office/drawing/2014/main" id="{206D60BA-630E-44A3-2C85-090C70FF8AEF}"/>
              </a:ext>
            </a:extLst>
          </p:cNvPr>
          <p:cNvSpPr/>
          <p:nvPr/>
        </p:nvSpPr>
        <p:spPr>
          <a:xfrm>
            <a:off x="0" y="4073236"/>
            <a:ext cx="551967" cy="43410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68501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afterEffect">
                                  <p:stCondLst>
                                    <p:cond delay="0"/>
                                  </p:stCondLst>
                                  <p:childTnLst>
                                    <p:animMotion origin="layout" path="M 4.79167E-6 -2.96296E-6 L 0.53424 -0.00046 " pathEditMode="relative" rAng="0" ptsTypes="AA">
                                      <p:cBhvr>
                                        <p:cTn id="6" dur="1400" fill="hold"/>
                                        <p:tgtEl>
                                          <p:spTgt spid="2"/>
                                        </p:tgtEl>
                                        <p:attrNameLst>
                                          <p:attrName>ppt_x</p:attrName>
                                          <p:attrName>ppt_y</p:attrName>
                                        </p:attrNameLst>
                                      </p:cBhvr>
                                      <p:rCtr x="2670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Arial Unicode MS" panose="020B0604020202020204" pitchFamily="34" charset="-128"/>
                <a:cs typeface="Arial" panose="020B0604020202020204" pitchFamily="34" charset="0"/>
              </a:rPr>
              <a:t>INTRODUCTION</a:t>
            </a:r>
            <a:endPar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mj-ea"/>
              <a:cs typeface="Arial" panose="020B0604020202020204" pitchFamily="34" charset="0"/>
            </a:endParaRPr>
          </a:p>
        </p:txBody>
      </p:sp>
      <p:sp>
        <p:nvSpPr>
          <p:cNvPr id="8" name="Rectangle 7">
            <a:extLst>
              <a:ext uri="{FF2B5EF4-FFF2-40B4-BE49-F238E27FC236}">
                <a16:creationId xmlns:a16="http://schemas.microsoft.com/office/drawing/2014/main" id="{7BEED32F-701A-4674-A4AE-065866517C53}"/>
              </a:ext>
            </a:extLst>
          </p:cNvPr>
          <p:cNvSpPr/>
          <p:nvPr/>
        </p:nvSpPr>
        <p:spPr>
          <a:xfrm>
            <a:off x="4685383" y="1053825"/>
            <a:ext cx="2821233" cy="597685"/>
          </a:xfrm>
          <a:prstGeom prst="rect">
            <a:avLst/>
          </a:prstGeom>
          <a:solidFill>
            <a:srgbClr val="FF0000"/>
          </a:solidFill>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Bahnschrift SemiBold SemiConden" panose="020B0502040204020203" pitchFamily="34" charset="0"/>
                <a:ea typeface="+mn-ea"/>
                <a:cs typeface="+mn-cs"/>
              </a:rPr>
              <a:t>Analisis</a:t>
            </a:r>
            <a:r>
              <a:rPr kumimoji="0" lang="en-US" sz="1800" b="0" i="0" u="none" strike="noStrike" kern="1200" cap="none" spc="0" normalizeH="0" baseline="0" noProof="0" dirty="0">
                <a:ln>
                  <a:noFill/>
                </a:ln>
                <a:solidFill>
                  <a:prstClr val="white"/>
                </a:solidFill>
                <a:effectLst/>
                <a:uLnTx/>
                <a:uFillTx/>
                <a:latin typeface="Bahnschrift SemiBold SemiConden" panose="020B0502040204020203" pitchFamily="34" charset="0"/>
                <a:ea typeface="+mn-ea"/>
                <a:cs typeface="+mn-cs"/>
              </a:rPr>
              <a:t> Ekonomi Regional</a:t>
            </a:r>
          </a:p>
        </p:txBody>
      </p:sp>
      <p:sp>
        <p:nvSpPr>
          <p:cNvPr id="5" name="Rectangle 4">
            <a:extLst>
              <a:ext uri="{FF2B5EF4-FFF2-40B4-BE49-F238E27FC236}">
                <a16:creationId xmlns:a16="http://schemas.microsoft.com/office/drawing/2014/main" id="{8DD744F2-4558-A4F1-1DB9-B3599FACC718}"/>
              </a:ext>
            </a:extLst>
          </p:cNvPr>
          <p:cNvSpPr/>
          <p:nvPr/>
        </p:nvSpPr>
        <p:spPr>
          <a:xfrm>
            <a:off x="4685381" y="2371145"/>
            <a:ext cx="2821233" cy="597685"/>
          </a:xfrm>
          <a:prstGeom prst="rect">
            <a:avLst/>
          </a:prstGeom>
          <a:solidFill>
            <a:srgbClr val="FF0000"/>
          </a:solidFill>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Bahnschrift SemiBold SemiConden" panose="020B0502040204020203" pitchFamily="34" charset="0"/>
                <a:ea typeface="+mn-ea"/>
                <a:cs typeface="+mn-cs"/>
              </a:rPr>
              <a:t>Keterikatan</a:t>
            </a:r>
            <a:r>
              <a:rPr kumimoji="0" lang="en-US" sz="1800" b="0" i="0" u="none" strike="noStrike" kern="1200" cap="none" spc="0" normalizeH="0" baseline="0" noProof="0" dirty="0">
                <a:ln>
                  <a:noFill/>
                </a:ln>
                <a:solidFill>
                  <a:prstClr val="white"/>
                </a:solidFill>
                <a:effectLst/>
                <a:uLnTx/>
                <a:uFillTx/>
                <a:latin typeface="Bahnschrift SemiBold SemiConden" panose="020B0502040204020203" pitchFamily="34" charset="0"/>
                <a:ea typeface="+mn-ea"/>
                <a:cs typeface="+mn-cs"/>
              </a:rPr>
              <a:t> Wilayah</a:t>
            </a:r>
          </a:p>
        </p:txBody>
      </p:sp>
      <p:sp>
        <p:nvSpPr>
          <p:cNvPr id="13" name="Rectangle 12">
            <a:extLst>
              <a:ext uri="{FF2B5EF4-FFF2-40B4-BE49-F238E27FC236}">
                <a16:creationId xmlns:a16="http://schemas.microsoft.com/office/drawing/2014/main" id="{FDA339BE-1933-EF7F-26D2-AF6142B7790C}"/>
              </a:ext>
            </a:extLst>
          </p:cNvPr>
          <p:cNvSpPr/>
          <p:nvPr/>
        </p:nvSpPr>
        <p:spPr>
          <a:xfrm>
            <a:off x="4685381" y="3688465"/>
            <a:ext cx="2821233" cy="597685"/>
          </a:xfrm>
          <a:prstGeom prst="rect">
            <a:avLst/>
          </a:prstGeom>
          <a:solidFill>
            <a:srgbClr val="FF0000"/>
          </a:solidFill>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white"/>
                </a:solidFill>
                <a:effectLst/>
                <a:uLnTx/>
                <a:uFillTx/>
                <a:latin typeface="Bahnschrift SemiBold SemiConden" panose="020B0502040204020203" pitchFamily="34" charset="0"/>
                <a:ea typeface="+mn-ea"/>
                <a:cs typeface="+mn-cs"/>
              </a:rPr>
              <a:t>Spillover Effect/Convergences</a:t>
            </a:r>
          </a:p>
        </p:txBody>
      </p:sp>
      <p:cxnSp>
        <p:nvCxnSpPr>
          <p:cNvPr id="29" name="Straight Arrow Connector 28">
            <a:extLst>
              <a:ext uri="{FF2B5EF4-FFF2-40B4-BE49-F238E27FC236}">
                <a16:creationId xmlns:a16="http://schemas.microsoft.com/office/drawing/2014/main" id="{4C502D2E-C294-AE62-99D5-D6AA4ECC7FAA}"/>
              </a:ext>
            </a:extLst>
          </p:cNvPr>
          <p:cNvCxnSpPr>
            <a:stCxn id="8" idx="2"/>
            <a:endCxn id="5" idx="0"/>
          </p:cNvCxnSpPr>
          <p:nvPr/>
        </p:nvCxnSpPr>
        <p:spPr>
          <a:xfrm flipH="1">
            <a:off x="6095998" y="1651510"/>
            <a:ext cx="2" cy="719635"/>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928C43D-2DBA-40A5-6C00-D60B3D612267}"/>
              </a:ext>
            </a:extLst>
          </p:cNvPr>
          <p:cNvCxnSpPr/>
          <p:nvPr/>
        </p:nvCxnSpPr>
        <p:spPr>
          <a:xfrm flipH="1">
            <a:off x="6095995" y="1651510"/>
            <a:ext cx="2" cy="719635"/>
          </a:xfrm>
          <a:prstGeom prst="straightConnector1">
            <a:avLst/>
          </a:prstGeom>
          <a:ln w="57150">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062422D9-7497-EF02-2A65-EE87FF4AE7E9}"/>
              </a:ext>
            </a:extLst>
          </p:cNvPr>
          <p:cNvCxnSpPr/>
          <p:nvPr/>
        </p:nvCxnSpPr>
        <p:spPr>
          <a:xfrm flipH="1">
            <a:off x="6095995" y="2968830"/>
            <a:ext cx="2" cy="719635"/>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9F8F88AC-882A-1A4F-103B-63DF3D603AEF}"/>
              </a:ext>
            </a:extLst>
          </p:cNvPr>
          <p:cNvCxnSpPr/>
          <p:nvPr/>
        </p:nvCxnSpPr>
        <p:spPr>
          <a:xfrm flipH="1">
            <a:off x="6095995" y="2968829"/>
            <a:ext cx="2" cy="719635"/>
          </a:xfrm>
          <a:prstGeom prst="straightConnector1">
            <a:avLst/>
          </a:prstGeom>
          <a:ln w="57150">
            <a:solidFill>
              <a:schemeClr val="bg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96649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0.01343 L 0 -2.59259E-6 " pathEditMode="relative" rAng="0" ptsTypes="AA">
                                      <p:cBhvr>
                                        <p:cTn id="6" dur="1000" fill="hold"/>
                                        <p:tgtEl>
                                          <p:spTgt spid="29"/>
                                        </p:tgtEl>
                                        <p:attrNameLst>
                                          <p:attrName>ppt_x</p:attrName>
                                          <p:attrName>ppt_y</p:attrName>
                                        </p:attrNameLst>
                                      </p:cBhvr>
                                      <p:rCtr x="0" y="949"/>
                                    </p:animMotion>
                                  </p:childTnLst>
                                </p:cTn>
                              </p:par>
                              <p:par>
                                <p:cTn id="7" presetID="10" presetClass="exit" presetSubtype="0" fill="hold" nodeType="withEffect">
                                  <p:stCondLst>
                                    <p:cond delay="0"/>
                                  </p:stCondLst>
                                  <p:childTnLst>
                                    <p:animEffect transition="out" filter="fade">
                                      <p:cBhvr>
                                        <p:cTn id="8" dur="10"/>
                                        <p:tgtEl>
                                          <p:spTgt spid="31"/>
                                        </p:tgtEl>
                                      </p:cBhvr>
                                    </p:animEffect>
                                    <p:set>
                                      <p:cBhvr>
                                        <p:cTn id="9" dur="1" fill="hold">
                                          <p:stCondLst>
                                            <p:cond delay="9"/>
                                          </p:stCondLst>
                                        </p:cTn>
                                        <p:tgtEl>
                                          <p:spTgt spid="31"/>
                                        </p:tgtEl>
                                        <p:attrNameLst>
                                          <p:attrName>style.visibility</p:attrName>
                                        </p:attrNameLst>
                                      </p:cBhvr>
                                      <p:to>
                                        <p:strVal val="hidden"/>
                                      </p:to>
                                    </p:set>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path" presetSubtype="0" accel="50000" decel="50000" fill="hold" nodeType="clickEffect">
                                  <p:stCondLst>
                                    <p:cond delay="0"/>
                                  </p:stCondLst>
                                  <p:childTnLst>
                                    <p:animMotion origin="layout" path="M 0 -0.01343 L 0 4.81481E-6 " pathEditMode="relative" rAng="0" ptsTypes="AA">
                                      <p:cBhvr>
                                        <p:cTn id="17" dur="1000" fill="hold"/>
                                        <p:tgtEl>
                                          <p:spTgt spid="33"/>
                                        </p:tgtEl>
                                        <p:attrNameLst>
                                          <p:attrName>ppt_x</p:attrName>
                                          <p:attrName>ppt_y</p:attrName>
                                        </p:attrNameLst>
                                      </p:cBhvr>
                                      <p:rCtr x="0" y="671"/>
                                    </p:animMotion>
                                  </p:childTnLst>
                                </p:cTn>
                              </p:par>
                              <p:par>
                                <p:cTn id="18" presetID="10" presetClass="exit" presetSubtype="0" fill="hold" nodeType="withEffect">
                                  <p:stCondLst>
                                    <p:cond delay="0"/>
                                  </p:stCondLst>
                                  <p:childTnLst>
                                    <p:animEffect transition="out" filter="fade">
                                      <p:cBhvr>
                                        <p:cTn id="19" dur="10"/>
                                        <p:tgtEl>
                                          <p:spTgt spid="32"/>
                                        </p:tgtEl>
                                      </p:cBhvr>
                                    </p:animEffect>
                                    <p:set>
                                      <p:cBhvr>
                                        <p:cTn id="20" dur="1" fill="hold">
                                          <p:stCondLst>
                                            <p:cond delay="9"/>
                                          </p:stCondLst>
                                        </p:cTn>
                                        <p:tgtEl>
                                          <p:spTgt spid="32"/>
                                        </p:tgtEl>
                                        <p:attrNameLst>
                                          <p:attrName>style.visibility</p:attrName>
                                        </p:attrNameLst>
                                      </p:cBhvr>
                                      <p:to>
                                        <p:strVal val="hidden"/>
                                      </p:to>
                                    </p:se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3"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60</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Spatial Configuration</a:t>
            </a:r>
            <a:endParaRPr kumimoji="0" lang="en-US" sz="3200" b="1" i="0" u="none" strike="noStrike" kern="1200" cap="none" spc="0" normalizeH="0" baseline="0" noProof="0" dirty="0">
              <a:ln>
                <a:noFill/>
              </a:ln>
              <a:solidFill>
                <a:prstClr val="black"/>
              </a:solidFill>
              <a:effectLst/>
              <a:uLnTx/>
              <a:uFillTx/>
              <a:latin typeface="Century Gothic" panose="020B0502020202020204"/>
              <a:ea typeface="+mj-ea"/>
              <a:cs typeface="+mj-cs"/>
            </a:endParaRP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0525651"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l" defTabSz="457200" rtl="0" eaLnBrk="1" fontAlgn="auto" latinLnBrk="0" hangingPunct="1">
                  <a:lnSpc>
                    <a:spcPct val="120000"/>
                  </a:lnSpc>
                  <a:spcBef>
                    <a:spcPts val="500"/>
                  </a:spcBef>
                  <a:spcAft>
                    <a:spcPts val="0"/>
                  </a:spcAft>
                  <a:buClr>
                    <a:srgbClr val="B01513"/>
                  </a:buClr>
                  <a:buSzPct val="80000"/>
                  <a:buFont typeface="Wingdings 3" charset="2"/>
                  <a:buChar char=""/>
                  <a:tabLst>
                    <a:tab pos="466725" algn="l"/>
                  </a:tabLst>
                  <a:defRPr/>
                </a:pPr>
                <a14:m>
                  <m:oMath xmlns:m="http://schemas.openxmlformats.org/officeDocument/2006/math">
                    <m:sSub>
                      <m:sSubPr>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𝒚</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 dependent variable with </a:t>
                </a:r>
                <a14:m>
                  <m:oMath xmlns:m="http://schemas.openxmlformats.org/officeDocument/2006/math">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𝑁</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×1</m:t>
                    </m:r>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vector. </a:t>
                </a:r>
                <a:b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14:m>
                  <m:oMath xmlns:m="http://schemas.openxmlformats.org/officeDocument/2006/math">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𝐗</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𝑥</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1</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𝑥</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𝐾𝑡</m:t>
                        </m:r>
                      </m:sub>
                    </m:sSub>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is </a:t>
                </a:r>
                <a14:m>
                  <m:oMath xmlns:m="http://schemas.openxmlformats.org/officeDocument/2006/math">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𝑁</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𝐾</m:t>
                    </m:r>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matrix which consists of </a:t>
                </a:r>
                <a14:m>
                  <m:oMath xmlns:m="http://schemas.openxmlformats.org/officeDocument/2006/math">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𝐾</m:t>
                    </m:r>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number of dependent variables. </a:t>
                </a:r>
                <a14:m>
                  <m:oMath xmlns:m="http://schemas.openxmlformats.org/officeDocument/2006/math">
                    <m:r>
                      <a:rPr kumimoji="0" lang="en-US" sz="2400" b="1"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𝐖</m:t>
                    </m:r>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is a spatial neighbor matrix with </a:t>
                </a:r>
                <a14:m>
                  <m:oMath xmlns:m="http://schemas.openxmlformats.org/officeDocument/2006/math">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𝑁</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𝑁</m:t>
                    </m:r>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dimension.</a:t>
                </a:r>
                <a:b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14:m>
                  <m:oMath xmlns:m="http://schemas.openxmlformats.org/officeDocument/2006/math">
                    <m:r>
                      <a:rPr kumimoji="0" lang="en-US" sz="2400" b="1"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𝐖</m:t>
                    </m:r>
                  </m:oMath>
                </a14:m>
                <a:r>
                  <a:rPr kumimoji="0" lang="en-US" sz="24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Times New Roman" panose="02020603050405020304" pitchFamily="18" charset="0"/>
                  </a:rPr>
                  <a:t> stores neighborhood information.</a:t>
                </a:r>
                <a:br>
                  <a:rPr kumimoji="0" lang="en-US" sz="24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Times New Roman" panose="02020603050405020304" pitchFamily="18" charset="0"/>
                  </a:rPr>
                </a:br>
                <a14:m>
                  <m:oMath xmlns:m="http://schemas.openxmlformats.org/officeDocument/2006/math">
                    <m:r>
                      <m:rPr>
                        <m:sty m:val="p"/>
                      </m:rPr>
                      <a:rPr kumimoji="0" lang="en-US" sz="2400" b="0" i="0" u="none" strike="noStrike" kern="1200" cap="none" spc="0" normalizeH="0" baseline="0" noProof="0" smtClean="0">
                        <a:ln>
                          <a:noFill/>
                        </a:ln>
                        <a:solidFill>
                          <a:prstClr val="black">
                            <a:lumMod val="75000"/>
                            <a:lumOff val="25000"/>
                          </a:prstClr>
                        </a:solidFill>
                        <a:effectLst/>
                        <a:uLnTx/>
                        <a:uFillTx/>
                        <a:latin typeface="Cambria Math" panose="02040503050406030204" pitchFamily="18" charset="0"/>
                        <a:ea typeface="Cambria Math" panose="02040503050406030204" pitchFamily="18" charset="0"/>
                        <a:cs typeface="Times New Roman" panose="02020603050405020304" pitchFamily="18" charset="0"/>
                      </a:rPr>
                      <m:t>α</m:t>
                    </m:r>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represent a common intercept. </a:t>
                </a:r>
              </a:p>
              <a:p>
                <a:pPr marL="342900" marR="0" lvl="0" indent="-342900" algn="l" defTabSz="457200" rtl="0" eaLnBrk="1" fontAlgn="auto" latinLnBrk="0" hangingPunct="1">
                  <a:lnSpc>
                    <a:spcPct val="100000"/>
                  </a:lnSpc>
                  <a:spcBef>
                    <a:spcPts val="1000"/>
                  </a:spcBef>
                  <a:spcAft>
                    <a:spcPts val="0"/>
                  </a:spcAft>
                  <a:buClr>
                    <a:srgbClr val="B01513"/>
                  </a:buClr>
                  <a:buSzPct val="80000"/>
                  <a:buFont typeface="Wingdings 3" charset="2"/>
                  <a:buChar char=""/>
                  <a:tabLst/>
                  <a:defRPr/>
                </a:pP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full spatial panel model is expressed as follows,</a:t>
                </a:r>
              </a:p>
              <a:p>
                <a:pPr marL="2398713" marR="0" lvl="0" indent="234950" algn="just" defTabSz="457200" rtl="0" eaLnBrk="1" fontAlgn="auto" latinLnBrk="0" hangingPunct="1">
                  <a:lnSpc>
                    <a:spcPct val="200000"/>
                  </a:lnSpc>
                  <a:spcBef>
                    <a:spcPts val="1000"/>
                  </a:spcBef>
                  <a:spcAft>
                    <a:spcPts val="0"/>
                  </a:spcAft>
                  <a:buClr>
                    <a:srgbClr val="B01513"/>
                  </a:buClr>
                  <a:buSzPct val="80000"/>
                  <a:buFont typeface="Wingdings 3" charset="2"/>
                  <a:buNone/>
                  <a:tabLst/>
                  <a:defRPr/>
                </a:pPr>
                <a14:m>
                  <m:oMathPara xmlns:m="http://schemas.openxmlformats.org/officeDocument/2006/math">
                    <m:oMathParaPr>
                      <m:jc m:val="left"/>
                    </m:oMathParaPr>
                    <m:oMath xmlns:m="http://schemas.openxmlformats.org/officeDocument/2006/math">
                      <m:sSub>
                        <m:sSubPr>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𝑡</m:t>
                          </m:r>
                        </m:sub>
                      </m:sSub>
                      <m:r>
                        <a:rPr kumimoji="0" lang="en-US" sz="24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  =</m:t>
                      </m:r>
                      <m:r>
                        <m:rPr>
                          <m:sty m:val="p"/>
                        </m:rPr>
                        <a:rPr kumimoji="0" lang="en-US" sz="2400" b="0" i="0" u="none" strike="noStrike" kern="1200" cap="none" spc="0" normalizeH="0" baseline="0" noProof="0">
                          <a:ln>
                            <a:noFill/>
                          </a:ln>
                          <a:solidFill>
                            <a:prstClr val="black">
                              <a:lumMod val="75000"/>
                              <a:lumOff val="25000"/>
                            </a:prstClr>
                          </a:solidFill>
                          <a:effectLst/>
                          <a:uLnTx/>
                          <a:uFillTx/>
                          <a:latin typeface="Cambria Math" panose="02040503050406030204" pitchFamily="18" charset="0"/>
                          <a:ea typeface="Cambria Math" panose="02040503050406030204" pitchFamily="18" charset="0"/>
                          <a:cs typeface="Times New Roman" panose="02020603050405020304" pitchFamily="18" charset="0"/>
                        </a:rPr>
                        <m:t>α</m:t>
                      </m:r>
                      <m:r>
                        <a:rPr kumimoji="0" lang="en-US" sz="2400" b="1" i="1" u="none" strike="noStrike" kern="1200" cap="none" spc="0" normalizeH="0" baseline="0" noProof="0">
                          <a:ln>
                            <a:noFill/>
                          </a:ln>
                          <a:solidFill>
                            <a:prstClr val="black">
                              <a:lumMod val="75000"/>
                              <a:lumOff val="25000"/>
                            </a:prstClr>
                          </a:solidFill>
                          <a:effectLst/>
                          <a:uLnTx/>
                          <a:uFillTx/>
                          <a:latin typeface="Cambria Math" panose="02040503050406030204" pitchFamily="18" charset="0"/>
                          <a:ea typeface="Cambria Math" panose="02040503050406030204" pitchFamily="18" charset="0"/>
                          <a:cs typeface="Times New Roman" panose="02020603050405020304" pitchFamily="18" charset="0"/>
                        </a:rPr>
                        <m:t>𝟏</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n-US" sz="24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δ</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𝑡</m:t>
                          </m:r>
                        </m:sub>
                      </m:s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𝐗</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𝑡</m:t>
                          </m:r>
                        </m:sub>
                      </m:sSub>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𝛃</m:t>
                      </m:r>
                      <m:r>
                        <a:rPr kumimoji="0" lang="en-US" sz="24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sSub>
                        <m:sSubPr>
                          <m:ctrlP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𝑿</m:t>
                          </m:r>
                        </m:e>
                        <m:sub>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𝒕</m:t>
                          </m:r>
                        </m:sub>
                      </m:sSub>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𝛉</m:t>
                      </m:r>
                      <m:r>
                        <a:rPr kumimoji="0" lang="en-US" sz="24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𝝂</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𝑡</m:t>
                          </m:r>
                        </m:sub>
                      </m:sSub>
                    </m:oMath>
                  </m:oMathPara>
                </a14:m>
                <a:endParaRPr kumimoji="0" lang="en-US" sz="2400" b="0" i="0" u="none" strike="noStrike" kern="1200" cap="none" spc="0" normalizeH="0" baseline="0" noProof="0" dirty="0">
                  <a:ln>
                    <a:noFill/>
                  </a:ln>
                  <a:solidFill>
                    <a:prstClr val="black"/>
                  </a:solidFill>
                  <a:effectLst/>
                  <a:uLnTx/>
                  <a:uFillTx/>
                  <a:latin typeface="Calibri" panose="020F0502020204030204" pitchFamily="34" charset="0"/>
                  <a:ea typeface="游明朝" panose="02020400000000000000" pitchFamily="18" charset="-128"/>
                  <a:cs typeface="Times New Roman" panose="02020603050405020304" pitchFamily="18" charset="0"/>
                </a:endParaRPr>
              </a:p>
              <a:p>
                <a:pPr marL="2290763" marR="0" lvl="0" indent="0" algn="just" defTabSz="457200" rtl="0" eaLnBrk="1" fontAlgn="auto" latinLnBrk="0" hangingPunct="1">
                  <a:lnSpc>
                    <a:spcPct val="200000"/>
                  </a:lnSpc>
                  <a:spcBef>
                    <a:spcPts val="1000"/>
                  </a:spcBef>
                  <a:spcAft>
                    <a:spcPts val="0"/>
                  </a:spcAft>
                  <a:buClr>
                    <a:srgbClr val="B01513"/>
                  </a:buClr>
                  <a:buSzPct val="80000"/>
                  <a:buFont typeface="Wingdings 3" charset="2"/>
                  <a:buNone/>
                  <a:tabLst>
                    <a:tab pos="5670550" algn="l"/>
                    <a:tab pos="9890125" algn="l"/>
                  </a:tabLst>
                  <a:defRPr/>
                </a:pPr>
                <a14:m>
                  <m:oMathPara xmlns:m="http://schemas.openxmlformats.org/officeDocument/2006/math">
                    <m:oMathParaPr>
                      <m:jc m:val="centerGroup"/>
                    </m:oMathParaPr>
                    <m:oMath xmlns:m="http://schemas.openxmlformats.org/officeDocument/2006/math">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 </m:t>
                      </m:r>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𝝂</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𝑡</m:t>
                          </m:r>
                        </m:sub>
                      </m:s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  =</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游明朝" panose="02020400000000000000" pitchFamily="18" charset="-128"/>
                          <a:cs typeface="Times New Roman" panose="02020603050405020304" pitchFamily="18" charset="0"/>
                        </a:rPr>
                        <m:t> </m:t>
                      </m:r>
                      <m:r>
                        <m:rPr>
                          <m:sty m:val="p"/>
                        </m:rPr>
                        <a:rPr kumimoji="0" lang="en-US" sz="24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λ</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𝝂</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𝑡</m:t>
                          </m:r>
                        </m:sub>
                      </m:s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𝝐</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𝑡</m:t>
                          </m:r>
                        </m:sub>
                      </m:s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游明朝" panose="02020400000000000000" pitchFamily="18" charset="-128"/>
                          <a:cs typeface="Times New Roman" panose="02020603050405020304" pitchFamily="18" charset="0"/>
                        </a:rPr>
                        <m:t>,       </m:t>
                      </m:r>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𝝐</m:t>
                          </m:r>
                        </m:e>
                        <m:sub>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𝑡</m:t>
                          </m:r>
                        </m:sub>
                      </m:sSub>
                      <m:r>
                        <a:rPr kumimoji="0" lang="en-US" sz="24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n-US" sz="24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N</m:t>
                      </m:r>
                      <m:d>
                        <m:d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sz="24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0, </m:t>
                          </m:r>
                          <m:sSup>
                            <m:sSup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𝜎</m:t>
                              </m:r>
                            </m:e>
                            <m:sup>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2</m:t>
                              </m:r>
                            </m:sup>
                          </m:sSup>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𝐈</m:t>
                          </m:r>
                        </m:e>
                      </m:d>
                      <m:r>
                        <a:rPr kumimoji="0" lang="en-US" sz="2400" b="0" i="0" u="none" strike="noStrike" kern="1200" cap="none" spc="0" normalizeH="0" baseline="0" noProof="0">
                          <a:ln>
                            <a:noFill/>
                          </a:ln>
                          <a:solidFill>
                            <a:prstClr val="black"/>
                          </a:solidFill>
                          <a:effectLst/>
                          <a:uLnTx/>
                          <a:uFillTx/>
                          <a:latin typeface="Cambria Math" panose="02040503050406030204" pitchFamily="18" charset="0"/>
                          <a:ea typeface="游明朝" panose="02020400000000000000" pitchFamily="18" charset="-128"/>
                          <a:cs typeface="Times New Roman" panose="02020603050405020304" pitchFamily="18" charset="0"/>
                        </a:rPr>
                        <m:t>,    </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游明朝" panose="02020400000000000000" pitchFamily="18" charset="-128"/>
                          <a:cs typeface="Times New Roman" panose="02020603050405020304" pitchFamily="18" charset="0"/>
                        </a:rPr>
                        <m:t>𝑡</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游明朝" panose="02020400000000000000" pitchFamily="18" charset="-128"/>
                          <a:cs typeface="Times New Roman" panose="02020603050405020304" pitchFamily="18" charset="0"/>
                        </a:rPr>
                        <m:t>=1,…, </m:t>
                      </m:r>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游明朝" panose="02020400000000000000" pitchFamily="18" charset="-128"/>
                          <a:cs typeface="Times New Roman" panose="02020603050405020304" pitchFamily="18" charset="0"/>
                        </a:rPr>
                        <m:t>𝑇</m:t>
                      </m:r>
                    </m:oMath>
                  </m:oMathPara>
                </a14:m>
                <a:endPar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457200" rtl="0" eaLnBrk="1" fontAlgn="auto" latinLnBrk="0" hangingPunct="1">
                  <a:lnSpc>
                    <a:spcPct val="120000"/>
                  </a:lnSpc>
                  <a:spcBef>
                    <a:spcPts val="500"/>
                  </a:spcBef>
                  <a:spcAft>
                    <a:spcPts val="0"/>
                  </a:spcAft>
                  <a:buClr>
                    <a:srgbClr val="B01513"/>
                  </a:buClr>
                  <a:buSzPct val="80000"/>
                  <a:buFont typeface="Wingdings 3" charset="2"/>
                  <a:buChar char=""/>
                  <a:tabLst>
                    <a:tab pos="466725" algn="l"/>
                  </a:tabLst>
                  <a:defRPr/>
                </a:pPr>
                <a14:m>
                  <m:oMath xmlns:m="http://schemas.openxmlformats.org/officeDocument/2006/math">
                    <m:r>
                      <m:rPr>
                        <m:sty m:val="p"/>
                      </m:rPr>
                      <a:rPr kumimoji="0" lang="en-US" sz="24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δ</m:t>
                    </m:r>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is endogenous interaction effect and </a:t>
                </a:r>
                <a14:m>
                  <m:oMath xmlns:m="http://schemas.openxmlformats.org/officeDocument/2006/math">
                    <m: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𝜆</m:t>
                    </m:r>
                  </m:oMath>
                </a14:m>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are error term interaction effect (</a:t>
                </a:r>
                <a:r>
                  <a:rPr kumimoji="0" lang="en-US" sz="2400" b="0"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Elhorst</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2014).</a:t>
                </a:r>
              </a:p>
              <a:p>
                <a:pPr marL="342900" marR="0" lvl="0" indent="-342900" algn="l" defTabSz="457200" rtl="0" eaLnBrk="1" fontAlgn="auto" latinLnBrk="0" hangingPunct="1">
                  <a:lnSpc>
                    <a:spcPct val="120000"/>
                  </a:lnSpc>
                  <a:spcBef>
                    <a:spcPts val="500"/>
                  </a:spcBef>
                  <a:spcAft>
                    <a:spcPts val="0"/>
                  </a:spcAft>
                  <a:buClr>
                    <a:srgbClr val="B01513"/>
                  </a:buClr>
                  <a:buSzPct val="80000"/>
                  <a:buFont typeface="Wingdings 3" charset="2"/>
                  <a:buChar char=""/>
                  <a:tabLst>
                    <a:tab pos="466725" algn="l"/>
                  </a:tabLst>
                  <a:defRPr/>
                </a:pPr>
                <a:endPar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0525651" cy="5288061"/>
              </a:xfrm>
              <a:prstGeom prst="rect">
                <a:avLst/>
              </a:prstGeom>
              <a:blipFill>
                <a:blip r:embed="rId2"/>
                <a:stretch>
                  <a:fillRect l="-463" t="-230" r="-579"/>
                </a:stretch>
              </a:blipFill>
            </p:spPr>
            <p:txBody>
              <a:bodyPr/>
              <a:lstStyle/>
              <a:p>
                <a:r>
                  <a:rPr lang="en-US">
                    <a:noFill/>
                  </a:rPr>
                  <a:t> </a:t>
                </a:r>
              </a:p>
            </p:txBody>
          </p:sp>
        </mc:Fallback>
      </mc:AlternateContent>
    </p:spTree>
    <p:extLst>
      <p:ext uri="{BB962C8B-B14F-4D97-AF65-F5344CB8AC3E}">
        <p14:creationId xmlns:p14="http://schemas.microsoft.com/office/powerpoint/2010/main" val="1846727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61</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entury Gothic" panose="020B0502020202020204"/>
                <a:ea typeface="+mj-ea"/>
                <a:cs typeface="+mj-cs"/>
              </a:rPr>
              <a:t>Spatial Configuration</a:t>
            </a:r>
            <a:endPar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endParaRPr>
          </a:p>
        </p:txBody>
      </p:sp>
      <p:pic>
        <p:nvPicPr>
          <p:cNvPr id="8" name="Picture 7">
            <a:extLst>
              <a:ext uri="{FF2B5EF4-FFF2-40B4-BE49-F238E27FC236}">
                <a16:creationId xmlns:a16="http://schemas.microsoft.com/office/drawing/2014/main" id="{A2E2B360-B405-389E-C47A-CAFE6C5C25E3}"/>
              </a:ext>
            </a:extLst>
          </p:cNvPr>
          <p:cNvPicPr>
            <a:picLocks noChangeAspect="1"/>
          </p:cNvPicPr>
          <p:nvPr/>
        </p:nvPicPr>
        <p:blipFill>
          <a:blip r:embed="rId2"/>
          <a:stretch>
            <a:fillRect/>
          </a:stretch>
        </p:blipFill>
        <p:spPr>
          <a:xfrm>
            <a:off x="0" y="1469211"/>
            <a:ext cx="12192000" cy="4726886"/>
          </a:xfrm>
          <a:prstGeom prst="rect">
            <a:avLst/>
          </a:prstGeom>
        </p:spPr>
      </p:pic>
      <p:sp>
        <p:nvSpPr>
          <p:cNvPr id="9" name="TextBox 8">
            <a:extLst>
              <a:ext uri="{FF2B5EF4-FFF2-40B4-BE49-F238E27FC236}">
                <a16:creationId xmlns:a16="http://schemas.microsoft.com/office/drawing/2014/main" id="{EE93DD8A-6972-05BE-060F-B9BDBF6745E2}"/>
              </a:ext>
            </a:extLst>
          </p:cNvPr>
          <p:cNvSpPr txBox="1"/>
          <p:nvPr/>
        </p:nvSpPr>
        <p:spPr>
          <a:xfrm>
            <a:off x="8279027" y="6392562"/>
            <a:ext cx="271848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Book Antiqua" panose="02040602050305030304" pitchFamily="18" charset="0"/>
                <a:ea typeface="+mn-ea"/>
                <a:cs typeface="+mn-cs"/>
              </a:rPr>
              <a:t>Anselin</a:t>
            </a:r>
            <a:r>
              <a:rPr kumimoji="0" lang="en-US" sz="1800" b="0" i="0" u="none" strike="noStrike" kern="1200" cap="none" spc="0" normalizeH="0" baseline="0" noProof="0" dirty="0">
                <a:ln>
                  <a:noFill/>
                </a:ln>
                <a:solidFill>
                  <a:prstClr val="black"/>
                </a:solidFill>
                <a:effectLst/>
                <a:uLnTx/>
                <a:uFillTx/>
                <a:latin typeface="Book Antiqua" panose="02040602050305030304" pitchFamily="18" charset="0"/>
                <a:ea typeface="+mn-ea"/>
                <a:cs typeface="+mn-cs"/>
              </a:rPr>
              <a:t> &amp; Vega (2013)</a:t>
            </a:r>
            <a:endParaRPr kumimoji="0" lang="en-ID" sz="1800" b="0" i="0" u="none" strike="noStrike" kern="1200" cap="none" spc="0" normalizeH="0" baseline="0" noProof="0" dirty="0">
              <a:ln>
                <a:noFill/>
              </a:ln>
              <a:solidFill>
                <a:prstClr val="black"/>
              </a:solidFill>
              <a:effectLst/>
              <a:uLnTx/>
              <a:uFillTx/>
              <a:latin typeface="Book Antiqua" panose="02040602050305030304" pitchFamily="18" charset="0"/>
              <a:ea typeface="+mn-ea"/>
              <a:cs typeface="+mn-cs"/>
            </a:endParaRPr>
          </a:p>
        </p:txBody>
      </p:sp>
    </p:spTree>
    <p:extLst>
      <p:ext uri="{BB962C8B-B14F-4D97-AF65-F5344CB8AC3E}">
        <p14:creationId xmlns:p14="http://schemas.microsoft.com/office/powerpoint/2010/main" val="28866996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62</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entury Gothic" panose="020B0502020202020204"/>
                <a:ea typeface="+mj-ea"/>
                <a:cs typeface="+mj-cs"/>
              </a:rPr>
              <a:t>Spatial Configuration</a:t>
            </a:r>
            <a:endPar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endParaRPr>
          </a:p>
        </p:txBody>
      </p:sp>
      <mc:AlternateContent xmlns:mc="http://schemas.openxmlformats.org/markup-compatibility/2006" xmlns:a14="http://schemas.microsoft.com/office/drawing/2010/main">
        <mc:Choice Requires="a14">
          <p:graphicFrame>
            <p:nvGraphicFramePr>
              <p:cNvPr id="2" name="Table 1">
                <a:extLst>
                  <a:ext uri="{FF2B5EF4-FFF2-40B4-BE49-F238E27FC236}">
                    <a16:creationId xmlns:a16="http://schemas.microsoft.com/office/drawing/2014/main" id="{AE6739E2-0D03-4CDB-9197-239A548D117A}"/>
                  </a:ext>
                </a:extLst>
              </p:cNvPr>
              <p:cNvGraphicFramePr>
                <a:graphicFrameLocks noGrp="1"/>
              </p:cNvGraphicFramePr>
              <p:nvPr/>
            </p:nvGraphicFramePr>
            <p:xfrm>
              <a:off x="673797" y="1287545"/>
              <a:ext cx="10516942" cy="4404360"/>
            </p:xfrm>
            <a:graphic>
              <a:graphicData uri="http://schemas.openxmlformats.org/drawingml/2006/table">
                <a:tbl>
                  <a:tblPr firstRow="1" firstCol="1" bandRow="1"/>
                  <a:tblGrid>
                    <a:gridCol w="4958518">
                      <a:extLst>
                        <a:ext uri="{9D8B030D-6E8A-4147-A177-3AD203B41FA5}">
                          <a16:colId xmlns:a16="http://schemas.microsoft.com/office/drawing/2014/main" val="1605291426"/>
                        </a:ext>
                      </a:extLst>
                    </a:gridCol>
                    <a:gridCol w="5558424">
                      <a:extLst>
                        <a:ext uri="{9D8B030D-6E8A-4147-A177-3AD203B41FA5}">
                          <a16:colId xmlns:a16="http://schemas.microsoft.com/office/drawing/2014/main" val="1166595760"/>
                        </a:ext>
                      </a:extLst>
                    </a:gridCol>
                  </a:tblGrid>
                  <a:tr h="85501">
                    <a:tc>
                      <a:txBody>
                        <a:bodyPr/>
                        <a:lstStyle/>
                        <a:p>
                          <a:pPr algn="ctr">
                            <a:lnSpc>
                              <a:spcPct val="100000"/>
                            </a:lnSpc>
                            <a:spcBef>
                              <a:spcPts val="400"/>
                            </a:spcBef>
                            <a:spcAft>
                              <a:spcPts val="200"/>
                            </a:spcAft>
                          </a:pPr>
                          <a:r>
                            <a:rPr lang="en-US" sz="2400" b="1" dirty="0">
                              <a:effectLst/>
                              <a:latin typeface="Century" panose="02040604050505020304" pitchFamily="18" charset="0"/>
                              <a:ea typeface="游明朝" panose="02020400000000000000" pitchFamily="18" charset="-128"/>
                              <a:cs typeface="Times New Roman" panose="02020603050405020304" pitchFamily="18" charset="0"/>
                            </a:rPr>
                            <a:t>Model Names</a:t>
                          </a:r>
                          <a:endParaRPr lang="en-US" sz="2400" dirty="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spcBef>
                              <a:spcPts val="400"/>
                            </a:spcBef>
                            <a:spcAft>
                              <a:spcPts val="200"/>
                            </a:spcAft>
                          </a:pPr>
                          <a:r>
                            <a:rPr lang="en-US" sz="2400" b="1">
                              <a:effectLst/>
                              <a:latin typeface="Century" panose="02040604050505020304" pitchFamily="18" charset="0"/>
                              <a:ea typeface="游明朝" panose="02020400000000000000" pitchFamily="18" charset="-128"/>
                              <a:cs typeface="Times New Roman" panose="02020603050405020304" pitchFamily="18" charset="0"/>
                            </a:rPr>
                            <a:t>Effects</a:t>
                          </a:r>
                          <a:endParaRPr lang="en-US" sz="240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7591764"/>
                      </a:ext>
                    </a:extLst>
                  </a:tr>
                  <a:tr h="307433">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Pure Spatial Autoregressive</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Model</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33363" indent="0">
                            <a:spcBef>
                              <a:spcPts val="400"/>
                            </a:spcBef>
                            <a:spcAft>
                              <a:spcPts val="200"/>
                            </a:spcAft>
                          </a:pPr>
                          <a14:m>
                            <m:oMathPara xmlns:m="http://schemas.openxmlformats.org/officeDocument/2006/math">
                              <m:oMathParaPr>
                                <m:jc m:val="left"/>
                              </m:oMathParaPr>
                              <m:oMath xmlns:m="http://schemas.openxmlformats.org/officeDocument/2006/math">
                                <m:sSub>
                                  <m:sSubPr>
                                    <m:ctrlPr>
                                      <a:rPr lang="en-US" sz="2400" i="1" kern="1200" smtClean="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𝒚</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  =</m:t>
                                </m:r>
                                <m:r>
                                  <m:rPr>
                                    <m:sty m:val="p"/>
                                  </m:rPr>
                                  <a:rPr lang="en-US" sz="2400" kern="1200">
                                    <a:solidFill>
                                      <a:schemeClr val="tx1"/>
                                    </a:solidFill>
                                    <a:effectLst/>
                                    <a:latin typeface="Cambria Math" panose="02040503050406030204" pitchFamily="18" charset="0"/>
                                    <a:ea typeface="+mn-ea"/>
                                    <a:cs typeface="+mn-cs"/>
                                  </a:rPr>
                                  <m:t>α</m:t>
                                </m:r>
                                <m:r>
                                  <a:rPr lang="en-US" sz="2400" b="1" i="1" kern="1200">
                                    <a:solidFill>
                                      <a:schemeClr val="tx1"/>
                                    </a:solidFill>
                                    <a:effectLst/>
                                    <a:latin typeface="Cambria Math" panose="02040503050406030204" pitchFamily="18" charset="0"/>
                                    <a:ea typeface="+mn-ea"/>
                                    <a:cs typeface="+mn-cs"/>
                                  </a:rPr>
                                  <m:t>𝟏</m:t>
                                </m:r>
                                <m:r>
                                  <a:rPr lang="en-US" sz="2400" i="1" kern="1200">
                                    <a:solidFill>
                                      <a:schemeClr val="tx1"/>
                                    </a:solidFill>
                                    <a:effectLst/>
                                    <a:latin typeface="Cambria Math" panose="02040503050406030204" pitchFamily="18" charset="0"/>
                                    <a:ea typeface="+mn-ea"/>
                                    <a:cs typeface="+mn-cs"/>
                                  </a:rPr>
                                  <m:t>+</m:t>
                                </m:r>
                                <m:r>
                                  <m:rPr>
                                    <m:sty m:val="p"/>
                                  </m:rPr>
                                  <a:rPr lang="en-US" sz="2400" kern="1200">
                                    <a:solidFill>
                                      <a:schemeClr val="tx1"/>
                                    </a:solidFill>
                                    <a:effectLst/>
                                    <a:latin typeface="Cambria Math" panose="02040503050406030204" pitchFamily="18" charset="0"/>
                                    <a:ea typeface="+mn-ea"/>
                                    <a:cs typeface="+mn-cs"/>
                                  </a:rPr>
                                  <m:t>δ</m:t>
                                </m:r>
                                <m:r>
                                  <a:rPr lang="en-US" sz="2400" b="1" i="1" kern="1200">
                                    <a:solidFill>
                                      <a:schemeClr val="tx1"/>
                                    </a:solidFill>
                                    <a:effectLst/>
                                    <a:latin typeface="Cambria Math" panose="02040503050406030204" pitchFamily="18" charset="0"/>
                                    <a:ea typeface="+mn-ea"/>
                                    <a:cs typeface="+mn-cs"/>
                                  </a:rPr>
                                  <m:t>𝐖</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𝒚</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r>
                                  <a:rPr lang="en-US" sz="2400" b="0" i="0" kern="1200" smtClean="0">
                                    <a:solidFill>
                                      <a:schemeClr val="tx1"/>
                                    </a:solidFill>
                                    <a:effectLst/>
                                    <a:latin typeface="Cambria Math" panose="02040503050406030204" pitchFamily="18" charset="0"/>
                                    <a:ea typeface="+mn-ea"/>
                                    <a:cs typeface="+mn-cs"/>
                                  </a:rPr>
                                  <m:t>,  </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m:t>
                                </m:r>
                                <m:r>
                                  <m:rPr>
                                    <m:sty m:val="p"/>
                                  </m:rPr>
                                  <a:rPr lang="en-US" sz="2400" kern="1200">
                                    <a:solidFill>
                                      <a:schemeClr val="tx1"/>
                                    </a:solidFill>
                                    <a:effectLst/>
                                    <a:latin typeface="Cambria Math" panose="02040503050406030204" pitchFamily="18" charset="0"/>
                                    <a:ea typeface="+mn-ea"/>
                                    <a:cs typeface="+mn-cs"/>
                                  </a:rPr>
                                  <m:t>N</m:t>
                                </m:r>
                                <m:d>
                                  <m:dPr>
                                    <m:ctrlPr>
                                      <a:rPr lang="en-US" sz="2400" i="1" kern="1200">
                                        <a:solidFill>
                                          <a:schemeClr val="tx1"/>
                                        </a:solidFill>
                                        <a:effectLst/>
                                        <a:latin typeface="Cambria Math" panose="02040503050406030204" pitchFamily="18" charset="0"/>
                                        <a:ea typeface="+mn-ea"/>
                                        <a:cs typeface="+mn-cs"/>
                                      </a:rPr>
                                    </m:ctrlPr>
                                  </m:dPr>
                                  <m:e>
                                    <m:r>
                                      <a:rPr lang="en-US" sz="2400" kern="1200">
                                        <a:solidFill>
                                          <a:schemeClr val="tx1"/>
                                        </a:solidFill>
                                        <a:effectLst/>
                                        <a:latin typeface="Cambria Math" panose="02040503050406030204" pitchFamily="18" charset="0"/>
                                        <a:ea typeface="+mn-ea"/>
                                        <a:cs typeface="+mn-cs"/>
                                      </a:rPr>
                                      <m:t>0, </m:t>
                                    </m:r>
                                    <m:sSup>
                                      <m:sSupPr>
                                        <m:ctrlPr>
                                          <a:rPr lang="en-US" sz="2400" i="1" kern="1200">
                                            <a:solidFill>
                                              <a:schemeClr val="tx1"/>
                                            </a:solidFill>
                                            <a:effectLst/>
                                            <a:latin typeface="Cambria Math" panose="02040503050406030204" pitchFamily="18" charset="0"/>
                                            <a:ea typeface="+mn-ea"/>
                                            <a:cs typeface="+mn-cs"/>
                                          </a:rPr>
                                        </m:ctrlPr>
                                      </m:sSupPr>
                                      <m:e>
                                        <m:r>
                                          <a:rPr lang="en-US" sz="2400" i="1" kern="1200">
                                            <a:solidFill>
                                              <a:schemeClr val="tx1"/>
                                            </a:solidFill>
                                            <a:effectLst/>
                                            <a:latin typeface="Cambria Math" panose="02040503050406030204" pitchFamily="18" charset="0"/>
                                            <a:ea typeface="+mn-ea"/>
                                            <a:cs typeface="+mn-cs"/>
                                          </a:rPr>
                                          <m:t>𝜎</m:t>
                                        </m:r>
                                      </m:e>
                                      <m:sup>
                                        <m:r>
                                          <a:rPr lang="en-US" sz="2400" i="1" kern="1200">
                                            <a:solidFill>
                                              <a:schemeClr val="tx1"/>
                                            </a:solidFill>
                                            <a:effectLst/>
                                            <a:latin typeface="Cambria Math" panose="02040503050406030204" pitchFamily="18" charset="0"/>
                                            <a:ea typeface="+mn-ea"/>
                                            <a:cs typeface="+mn-cs"/>
                                          </a:rPr>
                                          <m:t>2</m:t>
                                        </m:r>
                                      </m:sup>
                                    </m:sSup>
                                    <m:r>
                                      <a:rPr lang="en-US" sz="2400" b="1" i="1" kern="1200">
                                        <a:solidFill>
                                          <a:schemeClr val="tx1"/>
                                        </a:solidFill>
                                        <a:effectLst/>
                                        <a:latin typeface="Cambria Math" panose="02040503050406030204" pitchFamily="18" charset="0"/>
                                        <a:ea typeface="+mn-ea"/>
                                        <a:cs typeface="+mn-cs"/>
                                      </a:rPr>
                                      <m:t>𝐈</m:t>
                                    </m:r>
                                  </m:e>
                                </m:d>
                              </m:oMath>
                            </m:oMathPara>
                          </a14:m>
                          <a:endParaRPr lang="en-US" sz="2400" dirty="0">
                            <a:solidFill>
                              <a:srgbClr val="FF0000"/>
                            </a:solidFill>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68418629"/>
                      </a:ext>
                    </a:extLst>
                  </a:tr>
                  <a:tr h="307433">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Spatial Autoregressive Model</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(SAR)</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33363" indent="0">
                            <a:spcBef>
                              <a:spcPts val="400"/>
                            </a:spcBef>
                            <a:spcAft>
                              <a:spcPts val="200"/>
                            </a:spcAft>
                          </a:pPr>
                          <a14:m>
                            <m:oMathPara xmlns:m="http://schemas.openxmlformats.org/officeDocument/2006/math">
                              <m:oMathParaPr>
                                <m:jc m:val="left"/>
                              </m:oMathParaPr>
                              <m:oMath xmlns:m="http://schemas.openxmlformats.org/officeDocument/2006/math">
                                <m:sSub>
                                  <m:sSubPr>
                                    <m:ctrlPr>
                                      <a:rPr lang="en-US" sz="2400" i="1" kern="1200" smtClean="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𝒚</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  =</m:t>
                                </m:r>
                                <m:r>
                                  <m:rPr>
                                    <m:sty m:val="p"/>
                                  </m:rPr>
                                  <a:rPr lang="en-US" sz="2400" kern="1200">
                                    <a:solidFill>
                                      <a:schemeClr val="tx1"/>
                                    </a:solidFill>
                                    <a:effectLst/>
                                    <a:latin typeface="Cambria Math" panose="02040503050406030204" pitchFamily="18" charset="0"/>
                                    <a:ea typeface="+mn-ea"/>
                                    <a:cs typeface="+mn-cs"/>
                                  </a:rPr>
                                  <m:t>α</m:t>
                                </m:r>
                                <m:r>
                                  <a:rPr lang="en-US" sz="2400" b="1" i="1" kern="1200">
                                    <a:solidFill>
                                      <a:schemeClr val="tx1"/>
                                    </a:solidFill>
                                    <a:effectLst/>
                                    <a:latin typeface="Cambria Math" panose="02040503050406030204" pitchFamily="18" charset="0"/>
                                    <a:ea typeface="+mn-ea"/>
                                    <a:cs typeface="+mn-cs"/>
                                  </a:rPr>
                                  <m:t>𝟏</m:t>
                                </m:r>
                                <m:r>
                                  <a:rPr lang="en-US" sz="2400" i="1" kern="1200">
                                    <a:solidFill>
                                      <a:schemeClr val="tx1"/>
                                    </a:solidFill>
                                    <a:effectLst/>
                                    <a:latin typeface="Cambria Math" panose="02040503050406030204" pitchFamily="18" charset="0"/>
                                    <a:ea typeface="+mn-ea"/>
                                    <a:cs typeface="+mn-cs"/>
                                  </a:rPr>
                                  <m:t>+</m:t>
                                </m:r>
                                <m:r>
                                  <m:rPr>
                                    <m:sty m:val="p"/>
                                  </m:rPr>
                                  <a:rPr lang="en-US" sz="2400" kern="1200">
                                    <a:solidFill>
                                      <a:schemeClr val="tx1"/>
                                    </a:solidFill>
                                    <a:effectLst/>
                                    <a:latin typeface="Cambria Math" panose="02040503050406030204" pitchFamily="18" charset="0"/>
                                    <a:ea typeface="+mn-ea"/>
                                    <a:cs typeface="+mn-cs"/>
                                  </a:rPr>
                                  <m:t>δ</m:t>
                                </m:r>
                                <m:r>
                                  <a:rPr lang="en-US" sz="2400" b="1" i="1" kern="1200">
                                    <a:solidFill>
                                      <a:schemeClr val="tx1"/>
                                    </a:solidFill>
                                    <a:effectLst/>
                                    <a:latin typeface="Cambria Math" panose="02040503050406030204" pitchFamily="18" charset="0"/>
                                    <a:ea typeface="+mn-ea"/>
                                    <a:cs typeface="+mn-cs"/>
                                  </a:rPr>
                                  <m:t>𝐖</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𝒚</m:t>
                                    </m:r>
                                  </m:e>
                                  <m:sub>
                                    <m:r>
                                      <a:rPr lang="en-US" sz="2400" i="1" kern="1200">
                                        <a:solidFill>
                                          <a:schemeClr val="tx1"/>
                                        </a:solidFill>
                                        <a:effectLst/>
                                        <a:latin typeface="Cambria Math" panose="02040503050406030204" pitchFamily="18" charset="0"/>
                                        <a:ea typeface="+mn-ea"/>
                                        <a:cs typeface="+mn-cs"/>
                                      </a:rPr>
                                      <m:t>𝑡</m:t>
                                    </m:r>
                                  </m:sub>
                                </m:sSub>
                                <m:r>
                                  <a:rPr lang="en-US" sz="2400" i="1" kern="1200">
                                    <a:solidFill>
                                      <a:schemeClr val="tx1"/>
                                    </a:solidFill>
                                    <a:effectLst/>
                                    <a:latin typeface="Cambria Math" panose="02040503050406030204" pitchFamily="18" charset="0"/>
                                    <a:ea typeface="+mn-ea"/>
                                    <a:cs typeface="+mn-cs"/>
                                  </a:rPr>
                                  <m:t>+</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𝐗</m:t>
                                    </m:r>
                                  </m:e>
                                  <m:sub>
                                    <m:r>
                                      <a:rPr lang="en-US" sz="2400" i="1" kern="1200">
                                        <a:solidFill>
                                          <a:schemeClr val="tx1"/>
                                        </a:solidFill>
                                        <a:effectLst/>
                                        <a:latin typeface="Cambria Math" panose="02040503050406030204" pitchFamily="18" charset="0"/>
                                        <a:ea typeface="+mn-ea"/>
                                        <a:cs typeface="+mn-cs"/>
                                      </a:rPr>
                                      <m:t>𝑡</m:t>
                                    </m:r>
                                  </m:sub>
                                </m:sSub>
                                <m:r>
                                  <a:rPr lang="en-US" sz="2400" b="1" i="1" kern="1200">
                                    <a:solidFill>
                                      <a:schemeClr val="tx1"/>
                                    </a:solidFill>
                                    <a:effectLst/>
                                    <a:latin typeface="Cambria Math" panose="02040503050406030204" pitchFamily="18" charset="0"/>
                                    <a:ea typeface="+mn-ea"/>
                                    <a:cs typeface="+mn-cs"/>
                                  </a:rPr>
                                  <m:t>𝛃</m:t>
                                </m:r>
                                <m:r>
                                  <a:rPr lang="en-US" sz="2400" kern="1200">
                                    <a:solidFill>
                                      <a:schemeClr val="tx1"/>
                                    </a:solidFill>
                                    <a:effectLst/>
                                    <a:latin typeface="Cambria Math" panose="02040503050406030204" pitchFamily="18" charset="0"/>
                                    <a:ea typeface="+mn-ea"/>
                                    <a:cs typeface="+mn-cs"/>
                                  </a:rPr>
                                  <m:t>+</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r>
                                  <a:rPr lang="en-US" sz="2400" b="0" i="0" kern="1200" smtClean="0">
                                    <a:solidFill>
                                      <a:schemeClr val="tx1"/>
                                    </a:solidFill>
                                    <a:effectLst/>
                                    <a:latin typeface="Cambria Math" panose="02040503050406030204" pitchFamily="18" charset="0"/>
                                    <a:ea typeface="+mn-ea"/>
                                    <a:cs typeface="+mn-cs"/>
                                  </a:rPr>
                                  <m:t>,  </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m:t>
                                </m:r>
                                <m:r>
                                  <m:rPr>
                                    <m:sty m:val="p"/>
                                  </m:rPr>
                                  <a:rPr lang="en-US" sz="2400" kern="1200">
                                    <a:solidFill>
                                      <a:schemeClr val="tx1"/>
                                    </a:solidFill>
                                    <a:effectLst/>
                                    <a:latin typeface="Cambria Math" panose="02040503050406030204" pitchFamily="18" charset="0"/>
                                    <a:ea typeface="+mn-ea"/>
                                    <a:cs typeface="+mn-cs"/>
                                  </a:rPr>
                                  <m:t>N</m:t>
                                </m:r>
                                <m:d>
                                  <m:dPr>
                                    <m:ctrlPr>
                                      <a:rPr lang="en-US" sz="2400" i="1" kern="1200">
                                        <a:solidFill>
                                          <a:schemeClr val="tx1"/>
                                        </a:solidFill>
                                        <a:effectLst/>
                                        <a:latin typeface="Cambria Math" panose="02040503050406030204" pitchFamily="18" charset="0"/>
                                        <a:ea typeface="+mn-ea"/>
                                        <a:cs typeface="+mn-cs"/>
                                      </a:rPr>
                                    </m:ctrlPr>
                                  </m:dPr>
                                  <m:e>
                                    <m:r>
                                      <a:rPr lang="en-US" sz="2400" kern="1200">
                                        <a:solidFill>
                                          <a:schemeClr val="tx1"/>
                                        </a:solidFill>
                                        <a:effectLst/>
                                        <a:latin typeface="Cambria Math" panose="02040503050406030204" pitchFamily="18" charset="0"/>
                                        <a:ea typeface="+mn-ea"/>
                                        <a:cs typeface="+mn-cs"/>
                                      </a:rPr>
                                      <m:t>0, </m:t>
                                    </m:r>
                                    <m:sSup>
                                      <m:sSupPr>
                                        <m:ctrlPr>
                                          <a:rPr lang="en-US" sz="2400" i="1" kern="1200">
                                            <a:solidFill>
                                              <a:schemeClr val="tx1"/>
                                            </a:solidFill>
                                            <a:effectLst/>
                                            <a:latin typeface="Cambria Math" panose="02040503050406030204" pitchFamily="18" charset="0"/>
                                            <a:ea typeface="+mn-ea"/>
                                            <a:cs typeface="+mn-cs"/>
                                          </a:rPr>
                                        </m:ctrlPr>
                                      </m:sSupPr>
                                      <m:e>
                                        <m:r>
                                          <a:rPr lang="en-US" sz="2400" i="1" kern="1200">
                                            <a:solidFill>
                                              <a:schemeClr val="tx1"/>
                                            </a:solidFill>
                                            <a:effectLst/>
                                            <a:latin typeface="Cambria Math" panose="02040503050406030204" pitchFamily="18" charset="0"/>
                                            <a:ea typeface="+mn-ea"/>
                                            <a:cs typeface="+mn-cs"/>
                                          </a:rPr>
                                          <m:t>𝜎</m:t>
                                        </m:r>
                                      </m:e>
                                      <m:sup>
                                        <m:r>
                                          <a:rPr lang="en-US" sz="2400" i="1" kern="1200">
                                            <a:solidFill>
                                              <a:schemeClr val="tx1"/>
                                            </a:solidFill>
                                            <a:effectLst/>
                                            <a:latin typeface="Cambria Math" panose="02040503050406030204" pitchFamily="18" charset="0"/>
                                            <a:ea typeface="+mn-ea"/>
                                            <a:cs typeface="+mn-cs"/>
                                          </a:rPr>
                                          <m:t>2</m:t>
                                        </m:r>
                                      </m:sup>
                                    </m:sSup>
                                    <m:r>
                                      <a:rPr lang="en-US" sz="2400" b="1" i="1" kern="1200">
                                        <a:solidFill>
                                          <a:schemeClr val="tx1"/>
                                        </a:solidFill>
                                        <a:effectLst/>
                                        <a:latin typeface="Cambria Math" panose="02040503050406030204" pitchFamily="18" charset="0"/>
                                        <a:ea typeface="+mn-ea"/>
                                        <a:cs typeface="+mn-cs"/>
                                      </a:rPr>
                                      <m:t>𝐈</m:t>
                                    </m:r>
                                  </m:e>
                                </m:d>
                              </m:oMath>
                            </m:oMathPara>
                          </a14:m>
                          <a:endParaRPr lang="en-US" sz="2400" dirty="0">
                            <a:solidFill>
                              <a:srgbClr val="7030A0"/>
                            </a:solidFill>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6632759"/>
                      </a:ext>
                    </a:extLst>
                  </a:tr>
                  <a:tr h="307433">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Spatial Error Model</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(SEM) </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33363" indent="0">
                            <a:spcBef>
                              <a:spcPts val="400"/>
                            </a:spcBef>
                            <a:spcAft>
                              <a:spcPts val="200"/>
                            </a:spcAft>
                          </a:pPr>
                          <a14:m>
                            <m:oMathPara xmlns:m="http://schemas.openxmlformats.org/officeDocument/2006/math">
                              <m:oMathParaPr>
                                <m:jc m:val="left"/>
                              </m:oMathParaPr>
                              <m:oMath xmlns:m="http://schemas.openxmlformats.org/officeDocument/2006/math">
                                <m:sSub>
                                  <m:sSubPr>
                                    <m:ctrlPr>
                                      <a:rPr lang="en-US" sz="2400" i="1" kern="1200" smtClean="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𝒚</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  =</m:t>
                                </m:r>
                                <m:r>
                                  <m:rPr>
                                    <m:sty m:val="p"/>
                                  </m:rPr>
                                  <a:rPr lang="en-US" sz="2400" kern="1200">
                                    <a:solidFill>
                                      <a:schemeClr val="tx1"/>
                                    </a:solidFill>
                                    <a:effectLst/>
                                    <a:latin typeface="Cambria Math" panose="02040503050406030204" pitchFamily="18" charset="0"/>
                                    <a:ea typeface="+mn-ea"/>
                                    <a:cs typeface="+mn-cs"/>
                                  </a:rPr>
                                  <m:t>α</m:t>
                                </m:r>
                                <m:r>
                                  <a:rPr lang="en-US" sz="2400" b="1" i="1" kern="1200">
                                    <a:solidFill>
                                      <a:schemeClr val="tx1"/>
                                    </a:solidFill>
                                    <a:effectLst/>
                                    <a:latin typeface="Cambria Math" panose="02040503050406030204" pitchFamily="18" charset="0"/>
                                    <a:ea typeface="+mn-ea"/>
                                    <a:cs typeface="+mn-cs"/>
                                  </a:rPr>
                                  <m:t>𝟏</m:t>
                                </m:r>
                                <m:r>
                                  <a:rPr lang="en-US" sz="2400" i="1" kern="1200">
                                    <a:solidFill>
                                      <a:schemeClr val="tx1"/>
                                    </a:solidFill>
                                    <a:effectLst/>
                                    <a:latin typeface="Cambria Math" panose="02040503050406030204" pitchFamily="18" charset="0"/>
                                    <a:ea typeface="+mn-ea"/>
                                    <a:cs typeface="+mn-cs"/>
                                  </a:rPr>
                                  <m:t>+</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𝐗</m:t>
                                    </m:r>
                                  </m:e>
                                  <m:sub>
                                    <m:r>
                                      <a:rPr lang="en-US" sz="2400" i="1" kern="1200">
                                        <a:solidFill>
                                          <a:schemeClr val="tx1"/>
                                        </a:solidFill>
                                        <a:effectLst/>
                                        <a:latin typeface="Cambria Math" panose="02040503050406030204" pitchFamily="18" charset="0"/>
                                        <a:ea typeface="+mn-ea"/>
                                        <a:cs typeface="+mn-cs"/>
                                      </a:rPr>
                                      <m:t>𝑡</m:t>
                                    </m:r>
                                  </m:sub>
                                </m:sSub>
                                <m:r>
                                  <a:rPr lang="en-US" sz="2400" b="1" i="1" kern="1200">
                                    <a:solidFill>
                                      <a:schemeClr val="tx1"/>
                                    </a:solidFill>
                                    <a:effectLst/>
                                    <a:latin typeface="Cambria Math" panose="02040503050406030204" pitchFamily="18" charset="0"/>
                                    <a:ea typeface="+mn-ea"/>
                                    <a:cs typeface="+mn-cs"/>
                                  </a:rPr>
                                  <m:t>𝛃</m:t>
                                </m:r>
                                <m:r>
                                  <a:rPr lang="en-US" sz="2400" kern="1200">
                                    <a:solidFill>
                                      <a:schemeClr val="tx1"/>
                                    </a:solidFill>
                                    <a:effectLst/>
                                    <a:latin typeface="Cambria Math" panose="02040503050406030204" pitchFamily="18" charset="0"/>
                                    <a:ea typeface="+mn-ea"/>
                                    <a:cs typeface="+mn-cs"/>
                                  </a:rPr>
                                  <m:t>+</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𝝂</m:t>
                                    </m:r>
                                  </m:e>
                                  <m:sub>
                                    <m:r>
                                      <a:rPr lang="en-US" sz="2400" i="1" kern="1200">
                                        <a:solidFill>
                                          <a:schemeClr val="tx1"/>
                                        </a:solidFill>
                                        <a:effectLst/>
                                        <a:latin typeface="Cambria Math" panose="02040503050406030204" pitchFamily="18" charset="0"/>
                                        <a:ea typeface="+mn-ea"/>
                                        <a:cs typeface="+mn-cs"/>
                                      </a:rPr>
                                      <m:t>𝑡</m:t>
                                    </m:r>
                                  </m:sub>
                                </m:sSub>
                              </m:oMath>
                            </m:oMathPara>
                          </a14:m>
                          <a:endParaRPr lang="en-US" sz="2400" kern="1200" dirty="0">
                            <a:solidFill>
                              <a:schemeClr val="tx1"/>
                            </a:solidFill>
                            <a:effectLst/>
                            <a:latin typeface="Century" panose="02040604050505020304" pitchFamily="18" charset="0"/>
                            <a:ea typeface="+mn-ea"/>
                            <a:cs typeface="+mn-cs"/>
                          </a:endParaRPr>
                        </a:p>
                        <a:p>
                          <a:pPr marL="233363" indent="0">
                            <a:spcBef>
                              <a:spcPts val="400"/>
                            </a:spcBef>
                            <a:spcAft>
                              <a:spcPts val="200"/>
                            </a:spcAft>
                          </a:pPr>
                          <a14:m>
                            <m:oMathPara xmlns:m="http://schemas.openxmlformats.org/officeDocument/2006/math">
                              <m:oMathParaPr>
                                <m:jc m:val="left"/>
                              </m:oMathParaPr>
                              <m:oMath xmlns:m="http://schemas.openxmlformats.org/officeDocument/2006/math">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𝝂</m:t>
                                    </m:r>
                                  </m:e>
                                  <m:sub>
                                    <m:r>
                                      <a:rPr lang="en-US" sz="2400" i="1" kern="1200">
                                        <a:solidFill>
                                          <a:schemeClr val="tx1"/>
                                        </a:solidFill>
                                        <a:effectLst/>
                                        <a:latin typeface="Cambria Math" panose="02040503050406030204" pitchFamily="18" charset="0"/>
                                        <a:ea typeface="+mn-ea"/>
                                        <a:cs typeface="+mn-cs"/>
                                      </a:rPr>
                                      <m:t>𝑡</m:t>
                                    </m:r>
                                  </m:sub>
                                </m:sSub>
                                <m:r>
                                  <a:rPr lang="en-US" sz="2400" i="1" kern="1200">
                                    <a:solidFill>
                                      <a:schemeClr val="tx1"/>
                                    </a:solidFill>
                                    <a:effectLst/>
                                    <a:latin typeface="Cambria Math" panose="02040503050406030204" pitchFamily="18" charset="0"/>
                                    <a:ea typeface="+mn-ea"/>
                                    <a:cs typeface="+mn-cs"/>
                                  </a:rPr>
                                  <m:t>  = </m:t>
                                </m:r>
                                <m:r>
                                  <m:rPr>
                                    <m:sty m:val="p"/>
                                  </m:rPr>
                                  <a:rPr lang="en-US" sz="2400" kern="1200">
                                    <a:solidFill>
                                      <a:schemeClr val="tx1"/>
                                    </a:solidFill>
                                    <a:effectLst/>
                                    <a:latin typeface="Cambria Math" panose="02040503050406030204" pitchFamily="18" charset="0"/>
                                    <a:ea typeface="+mn-ea"/>
                                    <a:cs typeface="+mn-cs"/>
                                  </a:rPr>
                                  <m:t>λ</m:t>
                                </m:r>
                                <m:r>
                                  <a:rPr lang="en-US" sz="2400" b="1" i="1" kern="1200">
                                    <a:solidFill>
                                      <a:schemeClr val="tx1"/>
                                    </a:solidFill>
                                    <a:effectLst/>
                                    <a:latin typeface="Cambria Math" panose="02040503050406030204" pitchFamily="18" charset="0"/>
                                    <a:ea typeface="+mn-ea"/>
                                    <a:cs typeface="+mn-cs"/>
                                  </a:rPr>
                                  <m:t>𝐖</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𝝂</m:t>
                                    </m:r>
                                  </m:e>
                                  <m:sub>
                                    <m:r>
                                      <a:rPr lang="en-US" sz="2400" i="1" kern="1200">
                                        <a:solidFill>
                                          <a:schemeClr val="tx1"/>
                                        </a:solidFill>
                                        <a:effectLst/>
                                        <a:latin typeface="Cambria Math" panose="02040503050406030204" pitchFamily="18" charset="0"/>
                                        <a:ea typeface="+mn-ea"/>
                                        <a:cs typeface="+mn-cs"/>
                                      </a:rPr>
                                      <m:t>𝑡</m:t>
                                    </m:r>
                                  </m:sub>
                                </m:sSub>
                                <m:r>
                                  <a:rPr lang="en-US" sz="2400" i="1" kern="1200">
                                    <a:solidFill>
                                      <a:schemeClr val="tx1"/>
                                    </a:solidFill>
                                    <a:effectLst/>
                                    <a:latin typeface="Cambria Math" panose="02040503050406030204" pitchFamily="18" charset="0"/>
                                    <a:ea typeface="+mn-ea"/>
                                    <a:cs typeface="+mn-cs"/>
                                  </a:rPr>
                                  <m:t>+</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r>
                                  <a:rPr lang="en-US" sz="2400" i="1" kern="1200">
                                    <a:solidFill>
                                      <a:schemeClr val="tx1"/>
                                    </a:solidFill>
                                    <a:effectLst/>
                                    <a:latin typeface="Cambria Math" panose="02040503050406030204" pitchFamily="18" charset="0"/>
                                    <a:ea typeface="+mn-ea"/>
                                    <a:cs typeface="+mn-cs"/>
                                  </a:rPr>
                                  <m:t>,       </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m:t>
                                </m:r>
                                <m:r>
                                  <m:rPr>
                                    <m:sty m:val="p"/>
                                  </m:rPr>
                                  <a:rPr lang="en-US" sz="2400" kern="1200">
                                    <a:solidFill>
                                      <a:schemeClr val="tx1"/>
                                    </a:solidFill>
                                    <a:effectLst/>
                                    <a:latin typeface="Cambria Math" panose="02040503050406030204" pitchFamily="18" charset="0"/>
                                    <a:ea typeface="+mn-ea"/>
                                    <a:cs typeface="+mn-cs"/>
                                  </a:rPr>
                                  <m:t>N</m:t>
                                </m:r>
                                <m:d>
                                  <m:dPr>
                                    <m:ctrlPr>
                                      <a:rPr lang="en-US" sz="2400" i="1" kern="1200">
                                        <a:solidFill>
                                          <a:schemeClr val="tx1"/>
                                        </a:solidFill>
                                        <a:effectLst/>
                                        <a:latin typeface="Cambria Math" panose="02040503050406030204" pitchFamily="18" charset="0"/>
                                        <a:ea typeface="+mn-ea"/>
                                        <a:cs typeface="+mn-cs"/>
                                      </a:rPr>
                                    </m:ctrlPr>
                                  </m:dPr>
                                  <m:e>
                                    <m:r>
                                      <a:rPr lang="en-US" sz="2400" kern="1200">
                                        <a:solidFill>
                                          <a:schemeClr val="tx1"/>
                                        </a:solidFill>
                                        <a:effectLst/>
                                        <a:latin typeface="Cambria Math" panose="02040503050406030204" pitchFamily="18" charset="0"/>
                                        <a:ea typeface="+mn-ea"/>
                                        <a:cs typeface="+mn-cs"/>
                                      </a:rPr>
                                      <m:t>0, </m:t>
                                    </m:r>
                                    <m:sSup>
                                      <m:sSupPr>
                                        <m:ctrlPr>
                                          <a:rPr lang="en-US" sz="2400" i="1" kern="1200">
                                            <a:solidFill>
                                              <a:schemeClr val="tx1"/>
                                            </a:solidFill>
                                            <a:effectLst/>
                                            <a:latin typeface="Cambria Math" panose="02040503050406030204" pitchFamily="18" charset="0"/>
                                            <a:ea typeface="+mn-ea"/>
                                            <a:cs typeface="+mn-cs"/>
                                          </a:rPr>
                                        </m:ctrlPr>
                                      </m:sSupPr>
                                      <m:e>
                                        <m:r>
                                          <a:rPr lang="en-US" sz="2400" i="1" kern="1200">
                                            <a:solidFill>
                                              <a:schemeClr val="tx1"/>
                                            </a:solidFill>
                                            <a:effectLst/>
                                            <a:latin typeface="Cambria Math" panose="02040503050406030204" pitchFamily="18" charset="0"/>
                                            <a:ea typeface="+mn-ea"/>
                                            <a:cs typeface="+mn-cs"/>
                                          </a:rPr>
                                          <m:t>𝜎</m:t>
                                        </m:r>
                                      </m:e>
                                      <m:sup>
                                        <m:r>
                                          <a:rPr lang="en-US" sz="2400" i="1" kern="1200">
                                            <a:solidFill>
                                              <a:schemeClr val="tx1"/>
                                            </a:solidFill>
                                            <a:effectLst/>
                                            <a:latin typeface="Cambria Math" panose="02040503050406030204" pitchFamily="18" charset="0"/>
                                            <a:ea typeface="+mn-ea"/>
                                            <a:cs typeface="+mn-cs"/>
                                          </a:rPr>
                                          <m:t>2</m:t>
                                        </m:r>
                                      </m:sup>
                                    </m:sSup>
                                    <m:r>
                                      <a:rPr lang="en-US" sz="2400" b="1" i="1" kern="1200">
                                        <a:solidFill>
                                          <a:schemeClr val="tx1"/>
                                        </a:solidFill>
                                        <a:effectLst/>
                                        <a:latin typeface="Cambria Math" panose="02040503050406030204" pitchFamily="18" charset="0"/>
                                        <a:ea typeface="+mn-ea"/>
                                        <a:cs typeface="+mn-cs"/>
                                      </a:rPr>
                                      <m:t>𝐈</m:t>
                                    </m:r>
                                  </m:e>
                                </m:d>
                              </m:oMath>
                            </m:oMathPara>
                          </a14:m>
                          <a:endParaRPr lang="en-US" sz="2400" dirty="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3093625"/>
                      </a:ext>
                    </a:extLst>
                  </a:tr>
                  <a:tr h="307433">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Spatial Lag Model</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(SLM)</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33363" indent="0">
                            <a:spcBef>
                              <a:spcPts val="400"/>
                            </a:spcBef>
                            <a:spcAft>
                              <a:spcPts val="200"/>
                            </a:spcAft>
                          </a:pPr>
                          <a14:m>
                            <m:oMathPara xmlns:m="http://schemas.openxmlformats.org/officeDocument/2006/math">
                              <m:oMathParaPr>
                                <m:jc m:val="left"/>
                              </m:oMathParaPr>
                              <m:oMath xmlns:m="http://schemas.openxmlformats.org/officeDocument/2006/math">
                                <m:sSub>
                                  <m:sSubPr>
                                    <m:ctrlPr>
                                      <a:rPr lang="en-US" sz="2400" i="1" kern="1200" smtClean="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𝒚</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  =</m:t>
                                </m:r>
                                <m:r>
                                  <m:rPr>
                                    <m:sty m:val="p"/>
                                  </m:rPr>
                                  <a:rPr lang="en-US" sz="2400" kern="1200">
                                    <a:solidFill>
                                      <a:schemeClr val="tx1"/>
                                    </a:solidFill>
                                    <a:effectLst/>
                                    <a:latin typeface="Cambria Math" panose="02040503050406030204" pitchFamily="18" charset="0"/>
                                    <a:ea typeface="+mn-ea"/>
                                    <a:cs typeface="+mn-cs"/>
                                  </a:rPr>
                                  <m:t>α</m:t>
                                </m:r>
                                <m:r>
                                  <a:rPr lang="en-US" sz="2400" b="1" i="1" kern="1200">
                                    <a:solidFill>
                                      <a:schemeClr val="tx1"/>
                                    </a:solidFill>
                                    <a:effectLst/>
                                    <a:latin typeface="Cambria Math" panose="02040503050406030204" pitchFamily="18" charset="0"/>
                                    <a:ea typeface="+mn-ea"/>
                                    <a:cs typeface="+mn-cs"/>
                                  </a:rPr>
                                  <m:t>𝟏</m:t>
                                </m:r>
                                <m:r>
                                  <a:rPr lang="en-US" sz="2400" i="1" kern="1200">
                                    <a:solidFill>
                                      <a:schemeClr val="tx1"/>
                                    </a:solidFill>
                                    <a:effectLst/>
                                    <a:latin typeface="Cambria Math" panose="02040503050406030204" pitchFamily="18" charset="0"/>
                                    <a:ea typeface="+mn-ea"/>
                                    <a:cs typeface="+mn-cs"/>
                                  </a:rPr>
                                  <m:t>+</m:t>
                                </m:r>
                                <m:r>
                                  <m:rPr>
                                    <m:sty m:val="p"/>
                                  </m:rPr>
                                  <a:rPr lang="en-US" sz="2400" kern="1200">
                                    <a:solidFill>
                                      <a:schemeClr val="tx1"/>
                                    </a:solidFill>
                                    <a:effectLst/>
                                    <a:latin typeface="Cambria Math" panose="02040503050406030204" pitchFamily="18" charset="0"/>
                                    <a:ea typeface="+mn-ea"/>
                                    <a:cs typeface="+mn-cs"/>
                                  </a:rPr>
                                  <m:t>δ</m:t>
                                </m:r>
                                <m:r>
                                  <a:rPr lang="en-US" sz="2400" b="1" i="1" kern="1200">
                                    <a:solidFill>
                                      <a:schemeClr val="tx1"/>
                                    </a:solidFill>
                                    <a:effectLst/>
                                    <a:latin typeface="Cambria Math" panose="02040503050406030204" pitchFamily="18" charset="0"/>
                                    <a:ea typeface="+mn-ea"/>
                                    <a:cs typeface="+mn-cs"/>
                                  </a:rPr>
                                  <m:t>𝐖</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𝒚</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m:t>
                                </m:r>
                                <m:r>
                                  <a:rPr lang="en-US" sz="2400" b="1" i="1" kern="1200">
                                    <a:solidFill>
                                      <a:schemeClr val="tx1"/>
                                    </a:solidFill>
                                    <a:effectLst/>
                                    <a:latin typeface="Cambria Math" panose="02040503050406030204" pitchFamily="18" charset="0"/>
                                    <a:ea typeface="+mn-ea"/>
                                    <a:cs typeface="+mn-cs"/>
                                  </a:rPr>
                                  <m:t>𝐖</m:t>
                                </m:r>
                                <m:sSub>
                                  <m:sSubPr>
                                    <m:ctrlPr>
                                      <a:rPr lang="en-US" sz="2400" b="1"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𝑿</m:t>
                                    </m:r>
                                  </m:e>
                                  <m:sub>
                                    <m:r>
                                      <a:rPr lang="en-US" sz="2400" b="1" i="1" kern="1200">
                                        <a:solidFill>
                                          <a:schemeClr val="tx1"/>
                                        </a:solidFill>
                                        <a:effectLst/>
                                        <a:latin typeface="Cambria Math" panose="02040503050406030204" pitchFamily="18" charset="0"/>
                                        <a:ea typeface="+mn-ea"/>
                                        <a:cs typeface="+mn-cs"/>
                                      </a:rPr>
                                      <m:t>𝒕</m:t>
                                    </m:r>
                                  </m:sub>
                                </m:sSub>
                                <m:r>
                                  <a:rPr lang="en-US" sz="2400" b="1" i="1" kern="1200">
                                    <a:solidFill>
                                      <a:schemeClr val="tx1"/>
                                    </a:solidFill>
                                    <a:effectLst/>
                                    <a:latin typeface="Cambria Math" panose="02040503050406030204" pitchFamily="18" charset="0"/>
                                    <a:ea typeface="+mn-ea"/>
                                    <a:cs typeface="+mn-cs"/>
                                  </a:rPr>
                                  <m:t>𝛉</m:t>
                                </m:r>
                                <m:r>
                                  <a:rPr lang="en-US" sz="2400" kern="1200">
                                    <a:solidFill>
                                      <a:schemeClr val="tx1"/>
                                    </a:solidFill>
                                    <a:effectLst/>
                                    <a:latin typeface="Cambria Math" panose="02040503050406030204" pitchFamily="18" charset="0"/>
                                    <a:ea typeface="+mn-ea"/>
                                    <a:cs typeface="+mn-cs"/>
                                  </a:rPr>
                                  <m:t>+</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oMath>
                            </m:oMathPara>
                          </a14:m>
                          <a:endParaRPr lang="en-US" sz="2400" kern="1200" dirty="0">
                            <a:solidFill>
                              <a:schemeClr val="tx1"/>
                            </a:solidFill>
                            <a:effectLst/>
                            <a:latin typeface="Century" panose="02040604050505020304" pitchFamily="18" charset="0"/>
                            <a:ea typeface="+mn-ea"/>
                            <a:cs typeface="+mn-cs"/>
                          </a:endParaRPr>
                        </a:p>
                        <a:p>
                          <a:pPr marL="233363" indent="0">
                            <a:spcBef>
                              <a:spcPts val="400"/>
                            </a:spcBef>
                            <a:spcAft>
                              <a:spcPts val="200"/>
                            </a:spcAft>
                          </a:pPr>
                          <a14:m>
                            <m:oMathPara xmlns:m="http://schemas.openxmlformats.org/officeDocument/2006/math">
                              <m:oMathParaPr>
                                <m:jc m:val="left"/>
                              </m:oMathParaPr>
                              <m:oMath xmlns:m="http://schemas.openxmlformats.org/officeDocument/2006/math">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m:t>
                                </m:r>
                                <m:r>
                                  <m:rPr>
                                    <m:sty m:val="p"/>
                                  </m:rPr>
                                  <a:rPr lang="en-US" sz="2400" kern="1200">
                                    <a:solidFill>
                                      <a:schemeClr val="tx1"/>
                                    </a:solidFill>
                                    <a:effectLst/>
                                    <a:latin typeface="Cambria Math" panose="02040503050406030204" pitchFamily="18" charset="0"/>
                                    <a:ea typeface="+mn-ea"/>
                                    <a:cs typeface="+mn-cs"/>
                                  </a:rPr>
                                  <m:t>N</m:t>
                                </m:r>
                                <m:d>
                                  <m:dPr>
                                    <m:ctrlPr>
                                      <a:rPr lang="en-US" sz="2400" i="1" kern="1200">
                                        <a:solidFill>
                                          <a:schemeClr val="tx1"/>
                                        </a:solidFill>
                                        <a:effectLst/>
                                        <a:latin typeface="Cambria Math" panose="02040503050406030204" pitchFamily="18" charset="0"/>
                                        <a:ea typeface="+mn-ea"/>
                                        <a:cs typeface="+mn-cs"/>
                                      </a:rPr>
                                    </m:ctrlPr>
                                  </m:dPr>
                                  <m:e>
                                    <m:r>
                                      <a:rPr lang="en-US" sz="2400" kern="1200">
                                        <a:solidFill>
                                          <a:schemeClr val="tx1"/>
                                        </a:solidFill>
                                        <a:effectLst/>
                                        <a:latin typeface="Cambria Math" panose="02040503050406030204" pitchFamily="18" charset="0"/>
                                        <a:ea typeface="+mn-ea"/>
                                        <a:cs typeface="+mn-cs"/>
                                      </a:rPr>
                                      <m:t>0, </m:t>
                                    </m:r>
                                    <m:sSup>
                                      <m:sSupPr>
                                        <m:ctrlPr>
                                          <a:rPr lang="en-US" sz="2400" i="1" kern="1200">
                                            <a:solidFill>
                                              <a:schemeClr val="tx1"/>
                                            </a:solidFill>
                                            <a:effectLst/>
                                            <a:latin typeface="Cambria Math" panose="02040503050406030204" pitchFamily="18" charset="0"/>
                                            <a:ea typeface="+mn-ea"/>
                                            <a:cs typeface="+mn-cs"/>
                                          </a:rPr>
                                        </m:ctrlPr>
                                      </m:sSupPr>
                                      <m:e>
                                        <m:r>
                                          <a:rPr lang="en-US" sz="2400" i="1" kern="1200">
                                            <a:solidFill>
                                              <a:schemeClr val="tx1"/>
                                            </a:solidFill>
                                            <a:effectLst/>
                                            <a:latin typeface="Cambria Math" panose="02040503050406030204" pitchFamily="18" charset="0"/>
                                            <a:ea typeface="+mn-ea"/>
                                            <a:cs typeface="+mn-cs"/>
                                          </a:rPr>
                                          <m:t>𝜎</m:t>
                                        </m:r>
                                      </m:e>
                                      <m:sup>
                                        <m:r>
                                          <a:rPr lang="en-US" sz="2400" i="1" kern="1200">
                                            <a:solidFill>
                                              <a:schemeClr val="tx1"/>
                                            </a:solidFill>
                                            <a:effectLst/>
                                            <a:latin typeface="Cambria Math" panose="02040503050406030204" pitchFamily="18" charset="0"/>
                                            <a:ea typeface="+mn-ea"/>
                                            <a:cs typeface="+mn-cs"/>
                                          </a:rPr>
                                          <m:t>2</m:t>
                                        </m:r>
                                      </m:sup>
                                    </m:sSup>
                                    <m:r>
                                      <a:rPr lang="en-US" sz="2400" b="1" i="1" kern="1200">
                                        <a:solidFill>
                                          <a:schemeClr val="tx1"/>
                                        </a:solidFill>
                                        <a:effectLst/>
                                        <a:latin typeface="Cambria Math" panose="02040503050406030204" pitchFamily="18" charset="0"/>
                                        <a:ea typeface="+mn-ea"/>
                                        <a:cs typeface="+mn-cs"/>
                                      </a:rPr>
                                      <m:t>𝐈</m:t>
                                    </m:r>
                                  </m:e>
                                </m:d>
                              </m:oMath>
                            </m:oMathPara>
                          </a14:m>
                          <a:endParaRPr lang="en-US" sz="2400" dirty="0">
                            <a:solidFill>
                              <a:srgbClr val="00B050"/>
                            </a:solidFill>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5580023"/>
                      </a:ext>
                    </a:extLst>
                  </a:tr>
                  <a:tr h="217483">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Spatial Lag of X Model</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(SLX)</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33363" indent="0">
                            <a:spcBef>
                              <a:spcPts val="400"/>
                            </a:spcBef>
                            <a:spcAft>
                              <a:spcPts val="200"/>
                            </a:spcAft>
                          </a:pPr>
                          <a14:m>
                            <m:oMathPara xmlns:m="http://schemas.openxmlformats.org/officeDocument/2006/math">
                              <m:oMathParaPr>
                                <m:jc m:val="left"/>
                              </m:oMathParaPr>
                              <m:oMath xmlns:m="http://schemas.openxmlformats.org/officeDocument/2006/math">
                                <m:sSub>
                                  <m:sSubPr>
                                    <m:ctrlPr>
                                      <a:rPr lang="en-US" sz="2400" i="1" kern="1200" smtClean="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𝒚</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  =</m:t>
                                </m:r>
                                <m:r>
                                  <m:rPr>
                                    <m:sty m:val="p"/>
                                  </m:rPr>
                                  <a:rPr lang="en-US" sz="2400" kern="1200">
                                    <a:solidFill>
                                      <a:schemeClr val="tx1"/>
                                    </a:solidFill>
                                    <a:effectLst/>
                                    <a:latin typeface="Cambria Math" panose="02040503050406030204" pitchFamily="18" charset="0"/>
                                    <a:ea typeface="+mn-ea"/>
                                    <a:cs typeface="+mn-cs"/>
                                  </a:rPr>
                                  <m:t>α</m:t>
                                </m:r>
                                <m:r>
                                  <a:rPr lang="en-US" sz="2400" b="1" i="1" kern="1200">
                                    <a:solidFill>
                                      <a:schemeClr val="tx1"/>
                                    </a:solidFill>
                                    <a:effectLst/>
                                    <a:latin typeface="Cambria Math" panose="02040503050406030204" pitchFamily="18" charset="0"/>
                                    <a:ea typeface="+mn-ea"/>
                                    <a:cs typeface="+mn-cs"/>
                                  </a:rPr>
                                  <m:t>𝟏</m:t>
                                </m:r>
                                <m:r>
                                  <a:rPr lang="en-US" sz="2400" i="1" kern="1200">
                                    <a:solidFill>
                                      <a:schemeClr val="tx1"/>
                                    </a:solidFill>
                                    <a:effectLst/>
                                    <a:latin typeface="Cambria Math" panose="02040503050406030204" pitchFamily="18" charset="0"/>
                                    <a:ea typeface="+mn-ea"/>
                                    <a:cs typeface="+mn-cs"/>
                                  </a:rPr>
                                  <m:t>+</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𝐗</m:t>
                                    </m:r>
                                  </m:e>
                                  <m:sub>
                                    <m:r>
                                      <a:rPr lang="en-US" sz="2400" i="1" kern="1200">
                                        <a:solidFill>
                                          <a:schemeClr val="tx1"/>
                                        </a:solidFill>
                                        <a:effectLst/>
                                        <a:latin typeface="Cambria Math" panose="02040503050406030204" pitchFamily="18" charset="0"/>
                                        <a:ea typeface="+mn-ea"/>
                                        <a:cs typeface="+mn-cs"/>
                                      </a:rPr>
                                      <m:t>𝑡</m:t>
                                    </m:r>
                                  </m:sub>
                                </m:sSub>
                                <m:r>
                                  <a:rPr lang="en-US" sz="2400" b="1" i="1" kern="1200">
                                    <a:solidFill>
                                      <a:schemeClr val="tx1"/>
                                    </a:solidFill>
                                    <a:effectLst/>
                                    <a:latin typeface="Cambria Math" panose="02040503050406030204" pitchFamily="18" charset="0"/>
                                    <a:ea typeface="+mn-ea"/>
                                    <a:cs typeface="+mn-cs"/>
                                  </a:rPr>
                                  <m:t>𝛃</m:t>
                                </m:r>
                                <m:r>
                                  <a:rPr lang="en-US" sz="2400" kern="1200">
                                    <a:solidFill>
                                      <a:schemeClr val="tx1"/>
                                    </a:solidFill>
                                    <a:effectLst/>
                                    <a:latin typeface="Cambria Math" panose="02040503050406030204" pitchFamily="18" charset="0"/>
                                    <a:ea typeface="+mn-ea"/>
                                    <a:cs typeface="+mn-cs"/>
                                  </a:rPr>
                                  <m:t>+</m:t>
                                </m:r>
                                <m:r>
                                  <a:rPr lang="en-US" sz="2400" b="1" i="1" kern="1200">
                                    <a:solidFill>
                                      <a:schemeClr val="tx1"/>
                                    </a:solidFill>
                                    <a:effectLst/>
                                    <a:latin typeface="Cambria Math" panose="02040503050406030204" pitchFamily="18" charset="0"/>
                                    <a:ea typeface="+mn-ea"/>
                                    <a:cs typeface="+mn-cs"/>
                                  </a:rPr>
                                  <m:t>𝐖</m:t>
                                </m:r>
                                <m:sSub>
                                  <m:sSubPr>
                                    <m:ctrlPr>
                                      <a:rPr lang="en-US" sz="2400" b="1"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𝑿</m:t>
                                    </m:r>
                                  </m:e>
                                  <m:sub>
                                    <m:r>
                                      <a:rPr lang="en-US" sz="2400" b="1" i="1" kern="1200">
                                        <a:solidFill>
                                          <a:schemeClr val="tx1"/>
                                        </a:solidFill>
                                        <a:effectLst/>
                                        <a:latin typeface="Cambria Math" panose="02040503050406030204" pitchFamily="18" charset="0"/>
                                        <a:ea typeface="+mn-ea"/>
                                        <a:cs typeface="+mn-cs"/>
                                      </a:rPr>
                                      <m:t>𝒕</m:t>
                                    </m:r>
                                  </m:sub>
                                </m:sSub>
                                <m:r>
                                  <a:rPr lang="en-US" sz="2400" b="1" i="1" kern="1200">
                                    <a:solidFill>
                                      <a:schemeClr val="tx1"/>
                                    </a:solidFill>
                                    <a:effectLst/>
                                    <a:latin typeface="Cambria Math" panose="02040503050406030204" pitchFamily="18" charset="0"/>
                                    <a:ea typeface="+mn-ea"/>
                                    <a:cs typeface="+mn-cs"/>
                                  </a:rPr>
                                  <m:t>𝛉</m:t>
                                </m:r>
                                <m:r>
                                  <a:rPr lang="en-US" sz="2400" kern="1200">
                                    <a:solidFill>
                                      <a:schemeClr val="tx1"/>
                                    </a:solidFill>
                                    <a:effectLst/>
                                    <a:latin typeface="Cambria Math" panose="02040503050406030204" pitchFamily="18" charset="0"/>
                                    <a:ea typeface="+mn-ea"/>
                                    <a:cs typeface="+mn-cs"/>
                                  </a:rPr>
                                  <m:t>+</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r>
                                  <a:rPr lang="en-US" sz="2400" b="0" i="0" kern="1200" smtClean="0">
                                    <a:solidFill>
                                      <a:schemeClr val="tx1"/>
                                    </a:solidFill>
                                    <a:effectLst/>
                                    <a:latin typeface="Cambria Math" panose="02040503050406030204" pitchFamily="18" charset="0"/>
                                    <a:ea typeface="+mn-ea"/>
                                    <a:cs typeface="+mn-cs"/>
                                  </a:rPr>
                                  <m:t>,  </m:t>
                                </m:r>
                                <m:sSub>
                                  <m:sSubPr>
                                    <m:ctrlPr>
                                      <a:rPr lang="en-US" sz="2400" i="1" kern="1200">
                                        <a:solidFill>
                                          <a:schemeClr val="tx1"/>
                                        </a:solidFill>
                                        <a:effectLst/>
                                        <a:latin typeface="Cambria Math" panose="02040503050406030204" pitchFamily="18" charset="0"/>
                                        <a:ea typeface="+mn-ea"/>
                                        <a:cs typeface="+mn-cs"/>
                                      </a:rPr>
                                    </m:ctrlPr>
                                  </m:sSubPr>
                                  <m:e>
                                    <m:r>
                                      <a:rPr lang="en-US" sz="2400" b="1" i="1" kern="1200">
                                        <a:solidFill>
                                          <a:schemeClr val="tx1"/>
                                        </a:solidFill>
                                        <a:effectLst/>
                                        <a:latin typeface="Cambria Math" panose="02040503050406030204" pitchFamily="18" charset="0"/>
                                        <a:ea typeface="+mn-ea"/>
                                        <a:cs typeface="+mn-cs"/>
                                      </a:rPr>
                                      <m:t>𝝐</m:t>
                                    </m:r>
                                  </m:e>
                                  <m:sub>
                                    <m:r>
                                      <a:rPr lang="en-US" sz="2400" i="1" kern="1200">
                                        <a:solidFill>
                                          <a:schemeClr val="tx1"/>
                                        </a:solidFill>
                                        <a:effectLst/>
                                        <a:latin typeface="Cambria Math" panose="02040503050406030204" pitchFamily="18" charset="0"/>
                                        <a:ea typeface="+mn-ea"/>
                                        <a:cs typeface="+mn-cs"/>
                                      </a:rPr>
                                      <m:t>𝑡</m:t>
                                    </m:r>
                                  </m:sub>
                                </m:sSub>
                                <m:r>
                                  <a:rPr lang="en-US" sz="2400" kern="1200">
                                    <a:solidFill>
                                      <a:schemeClr val="tx1"/>
                                    </a:solidFill>
                                    <a:effectLst/>
                                    <a:latin typeface="Cambria Math" panose="02040503050406030204" pitchFamily="18" charset="0"/>
                                    <a:ea typeface="+mn-ea"/>
                                    <a:cs typeface="+mn-cs"/>
                                  </a:rPr>
                                  <m:t>∼</m:t>
                                </m:r>
                                <m:r>
                                  <m:rPr>
                                    <m:sty m:val="p"/>
                                  </m:rPr>
                                  <a:rPr lang="en-US" sz="2400" kern="1200">
                                    <a:solidFill>
                                      <a:schemeClr val="tx1"/>
                                    </a:solidFill>
                                    <a:effectLst/>
                                    <a:latin typeface="Cambria Math" panose="02040503050406030204" pitchFamily="18" charset="0"/>
                                    <a:ea typeface="+mn-ea"/>
                                    <a:cs typeface="+mn-cs"/>
                                  </a:rPr>
                                  <m:t>N</m:t>
                                </m:r>
                                <m:d>
                                  <m:dPr>
                                    <m:ctrlPr>
                                      <a:rPr lang="en-US" sz="2400" i="1" kern="1200">
                                        <a:solidFill>
                                          <a:schemeClr val="tx1"/>
                                        </a:solidFill>
                                        <a:effectLst/>
                                        <a:latin typeface="Cambria Math" panose="02040503050406030204" pitchFamily="18" charset="0"/>
                                        <a:ea typeface="+mn-ea"/>
                                        <a:cs typeface="+mn-cs"/>
                                      </a:rPr>
                                    </m:ctrlPr>
                                  </m:dPr>
                                  <m:e>
                                    <m:r>
                                      <a:rPr lang="en-US" sz="2400" kern="1200">
                                        <a:solidFill>
                                          <a:schemeClr val="tx1"/>
                                        </a:solidFill>
                                        <a:effectLst/>
                                        <a:latin typeface="Cambria Math" panose="02040503050406030204" pitchFamily="18" charset="0"/>
                                        <a:ea typeface="+mn-ea"/>
                                        <a:cs typeface="+mn-cs"/>
                                      </a:rPr>
                                      <m:t>0, </m:t>
                                    </m:r>
                                    <m:sSup>
                                      <m:sSupPr>
                                        <m:ctrlPr>
                                          <a:rPr lang="en-US" sz="2400" i="1" kern="1200">
                                            <a:solidFill>
                                              <a:schemeClr val="tx1"/>
                                            </a:solidFill>
                                            <a:effectLst/>
                                            <a:latin typeface="Cambria Math" panose="02040503050406030204" pitchFamily="18" charset="0"/>
                                            <a:ea typeface="+mn-ea"/>
                                            <a:cs typeface="+mn-cs"/>
                                          </a:rPr>
                                        </m:ctrlPr>
                                      </m:sSupPr>
                                      <m:e>
                                        <m:r>
                                          <a:rPr lang="en-US" sz="2400" i="1" kern="1200">
                                            <a:solidFill>
                                              <a:schemeClr val="tx1"/>
                                            </a:solidFill>
                                            <a:effectLst/>
                                            <a:latin typeface="Cambria Math" panose="02040503050406030204" pitchFamily="18" charset="0"/>
                                            <a:ea typeface="+mn-ea"/>
                                            <a:cs typeface="+mn-cs"/>
                                          </a:rPr>
                                          <m:t>𝜎</m:t>
                                        </m:r>
                                      </m:e>
                                      <m:sup>
                                        <m:r>
                                          <a:rPr lang="en-US" sz="2400" i="1" kern="1200">
                                            <a:solidFill>
                                              <a:schemeClr val="tx1"/>
                                            </a:solidFill>
                                            <a:effectLst/>
                                            <a:latin typeface="Cambria Math" panose="02040503050406030204" pitchFamily="18" charset="0"/>
                                            <a:ea typeface="+mn-ea"/>
                                            <a:cs typeface="+mn-cs"/>
                                          </a:rPr>
                                          <m:t>2</m:t>
                                        </m:r>
                                      </m:sup>
                                    </m:sSup>
                                    <m:r>
                                      <a:rPr lang="en-US" sz="2400" b="1" i="1" kern="1200">
                                        <a:solidFill>
                                          <a:schemeClr val="tx1"/>
                                        </a:solidFill>
                                        <a:effectLst/>
                                        <a:latin typeface="Cambria Math" panose="02040503050406030204" pitchFamily="18" charset="0"/>
                                        <a:ea typeface="+mn-ea"/>
                                        <a:cs typeface="+mn-cs"/>
                                      </a:rPr>
                                      <m:t>𝐈</m:t>
                                    </m:r>
                                  </m:e>
                                </m:d>
                              </m:oMath>
                            </m:oMathPara>
                          </a14:m>
                          <a:endParaRPr lang="en-US" sz="2400" dirty="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43742061"/>
                      </a:ext>
                    </a:extLst>
                  </a:tr>
                </a:tbl>
              </a:graphicData>
            </a:graphic>
          </p:graphicFrame>
        </mc:Choice>
        <mc:Fallback xmlns="">
          <p:graphicFrame>
            <p:nvGraphicFramePr>
              <p:cNvPr id="2" name="Table 1">
                <a:extLst>
                  <a:ext uri="{FF2B5EF4-FFF2-40B4-BE49-F238E27FC236}">
                    <a16:creationId xmlns:a16="http://schemas.microsoft.com/office/drawing/2014/main" id="{AE6739E2-0D03-4CDB-9197-239A548D117A}"/>
                  </a:ext>
                </a:extLst>
              </p:cNvPr>
              <p:cNvGraphicFramePr>
                <a:graphicFrameLocks noGrp="1"/>
              </p:cNvGraphicFramePr>
              <p:nvPr>
                <p:extLst>
                  <p:ext uri="{D42A27DB-BD31-4B8C-83A1-F6EECF244321}">
                    <p14:modId xmlns:p14="http://schemas.microsoft.com/office/powerpoint/2010/main" val="3600216225"/>
                  </p:ext>
                </p:extLst>
              </p:nvPr>
            </p:nvGraphicFramePr>
            <p:xfrm>
              <a:off x="673797" y="1287545"/>
              <a:ext cx="10516942" cy="4404360"/>
            </p:xfrm>
            <a:graphic>
              <a:graphicData uri="http://schemas.openxmlformats.org/drawingml/2006/table">
                <a:tbl>
                  <a:tblPr firstRow="1" firstCol="1" bandRow="1"/>
                  <a:tblGrid>
                    <a:gridCol w="4958518">
                      <a:extLst>
                        <a:ext uri="{9D8B030D-6E8A-4147-A177-3AD203B41FA5}">
                          <a16:colId xmlns:a16="http://schemas.microsoft.com/office/drawing/2014/main" val="1605291426"/>
                        </a:ext>
                      </a:extLst>
                    </a:gridCol>
                    <a:gridCol w="5558424">
                      <a:extLst>
                        <a:ext uri="{9D8B030D-6E8A-4147-A177-3AD203B41FA5}">
                          <a16:colId xmlns:a16="http://schemas.microsoft.com/office/drawing/2014/main" val="1166595760"/>
                        </a:ext>
                      </a:extLst>
                    </a:gridCol>
                  </a:tblGrid>
                  <a:tr h="365760">
                    <a:tc>
                      <a:txBody>
                        <a:bodyPr/>
                        <a:lstStyle/>
                        <a:p>
                          <a:pPr algn="ctr">
                            <a:lnSpc>
                              <a:spcPct val="100000"/>
                            </a:lnSpc>
                            <a:spcBef>
                              <a:spcPts val="400"/>
                            </a:spcBef>
                            <a:spcAft>
                              <a:spcPts val="200"/>
                            </a:spcAft>
                          </a:pPr>
                          <a:r>
                            <a:rPr lang="en-US" sz="2400" b="1" dirty="0">
                              <a:effectLst/>
                              <a:latin typeface="Century" panose="02040604050505020304" pitchFamily="18" charset="0"/>
                              <a:ea typeface="游明朝" panose="02020400000000000000" pitchFamily="18" charset="-128"/>
                              <a:cs typeface="Times New Roman" panose="02020603050405020304" pitchFamily="18" charset="0"/>
                            </a:rPr>
                            <a:t>Model Names</a:t>
                          </a:r>
                          <a:endParaRPr lang="en-US" sz="2400" dirty="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spcBef>
                              <a:spcPts val="400"/>
                            </a:spcBef>
                            <a:spcAft>
                              <a:spcPts val="200"/>
                            </a:spcAft>
                          </a:pPr>
                          <a:r>
                            <a:rPr lang="en-US" sz="2400" b="1">
                              <a:effectLst/>
                              <a:latin typeface="Century" panose="02040604050505020304" pitchFamily="18" charset="0"/>
                              <a:ea typeface="游明朝" panose="02020400000000000000" pitchFamily="18" charset="-128"/>
                              <a:cs typeface="Times New Roman" panose="02020603050405020304" pitchFamily="18" charset="0"/>
                            </a:rPr>
                            <a:t>Effects</a:t>
                          </a:r>
                          <a:endParaRPr lang="en-US" sz="240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7591764"/>
                      </a:ext>
                    </a:extLst>
                  </a:tr>
                  <a:tr h="807720">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Pure Spatial Autoregressive</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Model</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89364" t="-56391" r="-219" b="-421805"/>
                          </a:stretch>
                        </a:blipFill>
                      </a:tcPr>
                    </a:tc>
                    <a:extLst>
                      <a:ext uri="{0D108BD9-81ED-4DB2-BD59-A6C34878D82A}">
                        <a16:rowId xmlns:a16="http://schemas.microsoft.com/office/drawing/2014/main" val="468418629"/>
                      </a:ext>
                    </a:extLst>
                  </a:tr>
                  <a:tr h="807720">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Spatial Autoregressive Model</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(SAR)</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89364" t="-157576" r="-219" b="-325000"/>
                          </a:stretch>
                        </a:blipFill>
                      </a:tcPr>
                    </a:tc>
                    <a:extLst>
                      <a:ext uri="{0D108BD9-81ED-4DB2-BD59-A6C34878D82A}">
                        <a16:rowId xmlns:a16="http://schemas.microsoft.com/office/drawing/2014/main" val="3946632759"/>
                      </a:ext>
                    </a:extLst>
                  </a:tr>
                  <a:tr h="807720">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Spatial Error Model</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(SEM) </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89364" t="-255639" r="-219" b="-222556"/>
                          </a:stretch>
                        </a:blipFill>
                      </a:tcPr>
                    </a:tc>
                    <a:extLst>
                      <a:ext uri="{0D108BD9-81ED-4DB2-BD59-A6C34878D82A}">
                        <a16:rowId xmlns:a16="http://schemas.microsoft.com/office/drawing/2014/main" val="3203093625"/>
                      </a:ext>
                    </a:extLst>
                  </a:tr>
                  <a:tr h="807720">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Spatial Lag Model</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(SLM)</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89364" t="-358333" r="-219" b="-124242"/>
                          </a:stretch>
                        </a:blipFill>
                      </a:tcPr>
                    </a:tc>
                    <a:extLst>
                      <a:ext uri="{0D108BD9-81ED-4DB2-BD59-A6C34878D82A}">
                        <a16:rowId xmlns:a16="http://schemas.microsoft.com/office/drawing/2014/main" val="1865580023"/>
                      </a:ext>
                    </a:extLst>
                  </a:tr>
                  <a:tr h="807720">
                    <a:tc>
                      <a:txBody>
                        <a:bodyPr/>
                        <a:lstStyle/>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Spatial Lag of X Model</a:t>
                          </a:r>
                        </a:p>
                        <a:p>
                          <a:pPr>
                            <a:lnSpc>
                              <a:spcPct val="100000"/>
                            </a:lnSpc>
                            <a:spcBef>
                              <a:spcPts val="400"/>
                            </a:spcBef>
                            <a:spcAft>
                              <a:spcPts val="200"/>
                            </a:spcAft>
                          </a:pPr>
                          <a:r>
                            <a:rPr lang="en-US" sz="2400" dirty="0">
                              <a:effectLst/>
                              <a:latin typeface="Century" panose="02040604050505020304" pitchFamily="18" charset="0"/>
                              <a:ea typeface="游明朝" panose="02020400000000000000" pitchFamily="18" charset="-128"/>
                              <a:cs typeface="Times New Roman" panose="02020603050405020304" pitchFamily="18" charset="0"/>
                            </a:rPr>
                            <a:t>(SLX)</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89364" t="-454887" r="-219" b="-23308"/>
                          </a:stretch>
                        </a:blipFill>
                      </a:tcPr>
                    </a:tc>
                    <a:extLst>
                      <a:ext uri="{0D108BD9-81ED-4DB2-BD59-A6C34878D82A}">
                        <a16:rowId xmlns:a16="http://schemas.microsoft.com/office/drawing/2014/main" val="1543742061"/>
                      </a:ext>
                    </a:extLst>
                  </a:tr>
                </a:tbl>
              </a:graphicData>
            </a:graphic>
          </p:graphicFrame>
        </mc:Fallback>
      </mc:AlternateContent>
    </p:spTree>
    <p:extLst>
      <p:ext uri="{BB962C8B-B14F-4D97-AF65-F5344CB8AC3E}">
        <p14:creationId xmlns:p14="http://schemas.microsoft.com/office/powerpoint/2010/main" val="356033409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63</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entury Gothic" panose="020B0502020202020204"/>
                <a:ea typeface="+mj-ea"/>
                <a:cs typeface="+mj-cs"/>
              </a:rPr>
              <a:t>Spatial Configuration</a:t>
            </a:r>
            <a:endPar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endParaRPr>
          </a:p>
        </p:txBody>
      </p:sp>
      <mc:AlternateContent xmlns:mc="http://schemas.openxmlformats.org/markup-compatibility/2006" xmlns:a14="http://schemas.microsoft.com/office/drawing/2010/main">
        <mc:Choice Requires="a14">
          <p:graphicFrame>
            <p:nvGraphicFramePr>
              <p:cNvPr id="2" name="Table 1">
                <a:extLst>
                  <a:ext uri="{FF2B5EF4-FFF2-40B4-BE49-F238E27FC236}">
                    <a16:creationId xmlns:a16="http://schemas.microsoft.com/office/drawing/2014/main" id="{AE6739E2-0D03-4CDB-9197-239A548D117A}"/>
                  </a:ext>
                </a:extLst>
              </p:cNvPr>
              <p:cNvGraphicFramePr>
                <a:graphicFrameLocks noGrp="1"/>
              </p:cNvGraphicFramePr>
              <p:nvPr/>
            </p:nvGraphicFramePr>
            <p:xfrm>
              <a:off x="673796" y="1307004"/>
              <a:ext cx="10434005" cy="5059680"/>
            </p:xfrm>
            <a:graphic>
              <a:graphicData uri="http://schemas.openxmlformats.org/drawingml/2006/table">
                <a:tbl>
                  <a:tblPr firstRow="1" firstCol="1" bandRow="1"/>
                  <a:tblGrid>
                    <a:gridCol w="5114161">
                      <a:extLst>
                        <a:ext uri="{9D8B030D-6E8A-4147-A177-3AD203B41FA5}">
                          <a16:colId xmlns:a16="http://schemas.microsoft.com/office/drawing/2014/main" val="1605291426"/>
                        </a:ext>
                      </a:extLst>
                    </a:gridCol>
                    <a:gridCol w="5319844">
                      <a:extLst>
                        <a:ext uri="{9D8B030D-6E8A-4147-A177-3AD203B41FA5}">
                          <a16:colId xmlns:a16="http://schemas.microsoft.com/office/drawing/2014/main" val="1166595760"/>
                        </a:ext>
                      </a:extLst>
                    </a:gridCol>
                  </a:tblGrid>
                  <a:tr h="85501">
                    <a:tc>
                      <a:txBody>
                        <a:bodyPr/>
                        <a:lstStyle/>
                        <a:p>
                          <a:pPr algn="ctr">
                            <a:lnSpc>
                              <a:spcPct val="100000"/>
                            </a:lnSpc>
                            <a:spcBef>
                              <a:spcPts val="400"/>
                            </a:spcBef>
                            <a:spcAft>
                              <a:spcPts val="400"/>
                            </a:spcAft>
                          </a:pPr>
                          <a:r>
                            <a:rPr lang="en-US" sz="2200" b="1" dirty="0">
                              <a:effectLst/>
                              <a:latin typeface="Century" panose="02040604050505020304" pitchFamily="18" charset="0"/>
                              <a:ea typeface="游明朝" panose="02020400000000000000" pitchFamily="18" charset="-128"/>
                              <a:cs typeface="Times New Roman" panose="02020603050405020304" pitchFamily="18" charset="0"/>
                            </a:rPr>
                            <a:t>Model Names</a:t>
                          </a:r>
                          <a:endParaRPr lang="en-US" sz="2200" dirty="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spcBef>
                              <a:spcPts val="400"/>
                            </a:spcBef>
                            <a:spcAft>
                              <a:spcPts val="400"/>
                            </a:spcAft>
                          </a:pPr>
                          <a:r>
                            <a:rPr lang="en-US" sz="2200" b="1" dirty="0">
                              <a:effectLst/>
                              <a:latin typeface="Century" panose="02040604050505020304" pitchFamily="18" charset="0"/>
                              <a:ea typeface="游明朝" panose="02020400000000000000" pitchFamily="18" charset="-128"/>
                              <a:cs typeface="Times New Roman" panose="02020603050405020304" pitchFamily="18" charset="0"/>
                            </a:rPr>
                            <a:t>Linear Models</a:t>
                          </a:r>
                          <a:endParaRPr lang="en-US" sz="2200" dirty="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7591764"/>
                      </a:ext>
                    </a:extLst>
                  </a:tr>
                  <a:tr h="217483">
                    <a:tc>
                      <a:txBody>
                        <a:bodyPr/>
                        <a:lstStyle/>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Spatial Autocorrelation</a:t>
                          </a:r>
                        </a:p>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(SAC) or </a:t>
                          </a:r>
                        </a:p>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Spatial Autoregressive with Spatial Error (SARAR) </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smtClean="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𝒚</m:t>
                                    </m:r>
                                  </m:e>
                                  <m:sub>
                                    <m:r>
                                      <a:rPr lang="en-US" sz="2200" i="1" kern="1200">
                                        <a:solidFill>
                                          <a:schemeClr val="tx1"/>
                                        </a:solidFill>
                                        <a:effectLst/>
                                        <a:latin typeface="Cambria Math" panose="02040503050406030204" pitchFamily="18" charset="0"/>
                                        <a:ea typeface="+mn-ea"/>
                                        <a:cs typeface="+mn-cs"/>
                                      </a:rPr>
                                      <m:t>𝑡</m:t>
                                    </m:r>
                                  </m:sub>
                                </m:sSub>
                                <m:r>
                                  <a:rPr lang="en-US" sz="2200" kern="1200">
                                    <a:solidFill>
                                      <a:schemeClr val="tx1"/>
                                    </a:solidFill>
                                    <a:effectLst/>
                                    <a:latin typeface="Cambria Math" panose="02040503050406030204" pitchFamily="18" charset="0"/>
                                    <a:ea typeface="+mn-ea"/>
                                    <a:cs typeface="+mn-cs"/>
                                  </a:rPr>
                                  <m:t>  =</m:t>
                                </m:r>
                                <m:r>
                                  <m:rPr>
                                    <m:sty m:val="p"/>
                                  </m:rPr>
                                  <a:rPr lang="en-US" sz="2200" kern="1200">
                                    <a:solidFill>
                                      <a:schemeClr val="tx1"/>
                                    </a:solidFill>
                                    <a:effectLst/>
                                    <a:latin typeface="Cambria Math" panose="02040503050406030204" pitchFamily="18" charset="0"/>
                                    <a:ea typeface="+mn-ea"/>
                                    <a:cs typeface="+mn-cs"/>
                                  </a:rPr>
                                  <m:t>α</m:t>
                                </m:r>
                                <m:r>
                                  <a:rPr lang="en-US" sz="2200" b="1" i="1" kern="1200">
                                    <a:solidFill>
                                      <a:schemeClr val="tx1"/>
                                    </a:solidFill>
                                    <a:effectLst/>
                                    <a:latin typeface="Cambria Math" panose="02040503050406030204" pitchFamily="18" charset="0"/>
                                    <a:ea typeface="+mn-ea"/>
                                    <a:cs typeface="+mn-cs"/>
                                  </a:rPr>
                                  <m:t>𝟏</m:t>
                                </m:r>
                                <m:r>
                                  <a:rPr lang="en-US" sz="2200" i="1" kern="1200">
                                    <a:solidFill>
                                      <a:schemeClr val="tx1"/>
                                    </a:solidFill>
                                    <a:effectLst/>
                                    <a:latin typeface="Cambria Math" panose="02040503050406030204" pitchFamily="18" charset="0"/>
                                    <a:ea typeface="+mn-ea"/>
                                    <a:cs typeface="+mn-cs"/>
                                  </a:rPr>
                                  <m:t>+</m:t>
                                </m:r>
                                <m:r>
                                  <m:rPr>
                                    <m:sty m:val="p"/>
                                  </m:rPr>
                                  <a:rPr lang="en-US" sz="2200" kern="1200">
                                    <a:solidFill>
                                      <a:schemeClr val="tx1"/>
                                    </a:solidFill>
                                    <a:effectLst/>
                                    <a:latin typeface="Cambria Math" panose="02040503050406030204" pitchFamily="18" charset="0"/>
                                    <a:ea typeface="+mn-ea"/>
                                    <a:cs typeface="+mn-cs"/>
                                  </a:rPr>
                                  <m:t>δ</m:t>
                                </m:r>
                                <m:r>
                                  <a:rPr lang="en-US" sz="2200" b="1" i="1" kern="1200">
                                    <a:solidFill>
                                      <a:schemeClr val="tx1"/>
                                    </a:solidFill>
                                    <a:effectLst/>
                                    <a:latin typeface="Cambria Math" panose="02040503050406030204" pitchFamily="18" charset="0"/>
                                    <a:ea typeface="+mn-ea"/>
                                    <a:cs typeface="+mn-cs"/>
                                  </a:rPr>
                                  <m:t>𝐖</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𝒚</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𝐗</m:t>
                                    </m:r>
                                  </m:e>
                                  <m:sub>
                                    <m:r>
                                      <a:rPr lang="en-US" sz="2200" i="1" kern="1200">
                                        <a:solidFill>
                                          <a:schemeClr val="tx1"/>
                                        </a:solidFill>
                                        <a:effectLst/>
                                        <a:latin typeface="Cambria Math" panose="02040503050406030204" pitchFamily="18" charset="0"/>
                                        <a:ea typeface="+mn-ea"/>
                                        <a:cs typeface="+mn-cs"/>
                                      </a:rPr>
                                      <m:t>𝑡</m:t>
                                    </m:r>
                                  </m:sub>
                                </m:sSub>
                                <m:r>
                                  <a:rPr lang="en-US" sz="2200" b="1" i="1" kern="1200">
                                    <a:solidFill>
                                      <a:schemeClr val="tx1"/>
                                    </a:solidFill>
                                    <a:effectLst/>
                                    <a:latin typeface="Cambria Math" panose="02040503050406030204" pitchFamily="18" charset="0"/>
                                    <a:ea typeface="+mn-ea"/>
                                    <a:cs typeface="+mn-cs"/>
                                  </a:rPr>
                                  <m:t>𝛃</m:t>
                                </m:r>
                                <m:r>
                                  <a:rPr lang="en-US" sz="2200"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𝝂</m:t>
                                    </m:r>
                                  </m:e>
                                  <m:sub>
                                    <m:r>
                                      <a:rPr lang="en-US" sz="2200" i="1" kern="1200">
                                        <a:solidFill>
                                          <a:schemeClr val="tx1"/>
                                        </a:solidFill>
                                        <a:effectLst/>
                                        <a:latin typeface="Cambria Math" panose="02040503050406030204" pitchFamily="18" charset="0"/>
                                        <a:ea typeface="+mn-ea"/>
                                        <a:cs typeface="+mn-cs"/>
                                      </a:rPr>
                                      <m:t>𝑡</m:t>
                                    </m:r>
                                  </m:sub>
                                </m:sSub>
                              </m:oMath>
                            </m:oMathPara>
                          </a14:m>
                          <a:endParaRPr lang="en-US" sz="2200" kern="1200" dirty="0">
                            <a:solidFill>
                              <a:schemeClr val="tx1"/>
                            </a:solidFill>
                            <a:effectLst/>
                            <a:latin typeface="Century" panose="02040604050505020304" pitchFamily="18" charset="0"/>
                            <a:ea typeface="+mn-ea"/>
                            <a:cs typeface="+mn-cs"/>
                          </a:endParaRPr>
                        </a:p>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𝝂</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  = </m:t>
                                </m:r>
                                <m:r>
                                  <m:rPr>
                                    <m:sty m:val="p"/>
                                  </m:rPr>
                                  <a:rPr lang="en-US" sz="2200" kern="1200">
                                    <a:solidFill>
                                      <a:schemeClr val="tx1"/>
                                    </a:solidFill>
                                    <a:effectLst/>
                                    <a:latin typeface="Cambria Math" panose="02040503050406030204" pitchFamily="18" charset="0"/>
                                    <a:ea typeface="+mn-ea"/>
                                    <a:cs typeface="+mn-cs"/>
                                  </a:rPr>
                                  <m:t>λ</m:t>
                                </m:r>
                                <m:r>
                                  <a:rPr lang="en-US" sz="2200" b="1" i="1" kern="1200">
                                    <a:solidFill>
                                      <a:schemeClr val="tx1"/>
                                    </a:solidFill>
                                    <a:effectLst/>
                                    <a:latin typeface="Cambria Math" panose="02040503050406030204" pitchFamily="18" charset="0"/>
                                    <a:ea typeface="+mn-ea"/>
                                    <a:cs typeface="+mn-cs"/>
                                  </a:rPr>
                                  <m:t>𝐖</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𝝂</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𝝐</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m:t>
                                </m:r>
                                <m:r>
                                  <a:rPr lang="en-US" sz="2200" b="0" i="1" kern="1200" smtClean="0">
                                    <a:solidFill>
                                      <a:schemeClr val="tx1"/>
                                    </a:solidFill>
                                    <a:effectLst/>
                                    <a:latin typeface="Cambria Math" panose="02040503050406030204" pitchFamily="18" charset="0"/>
                                    <a:ea typeface="+mn-ea"/>
                                    <a:cs typeface="+mn-cs"/>
                                  </a:rPr>
                                  <m:t> </m:t>
                                </m:r>
                              </m:oMath>
                            </m:oMathPara>
                          </a14:m>
                          <a:endParaRPr lang="en-US" sz="2200" b="0" i="1" kern="1200" dirty="0">
                            <a:solidFill>
                              <a:schemeClr val="tx1"/>
                            </a:solidFill>
                            <a:effectLst/>
                            <a:latin typeface="Century" panose="02040604050505020304" pitchFamily="18" charset="0"/>
                            <a:ea typeface="+mn-ea"/>
                            <a:cs typeface="+mn-cs"/>
                          </a:endParaRPr>
                        </a:p>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𝝐</m:t>
                                    </m:r>
                                  </m:e>
                                  <m:sub>
                                    <m:r>
                                      <a:rPr lang="en-US" sz="2200" i="1" kern="1200">
                                        <a:solidFill>
                                          <a:schemeClr val="tx1"/>
                                        </a:solidFill>
                                        <a:effectLst/>
                                        <a:latin typeface="Cambria Math" panose="02040503050406030204" pitchFamily="18" charset="0"/>
                                        <a:ea typeface="+mn-ea"/>
                                        <a:cs typeface="+mn-cs"/>
                                      </a:rPr>
                                      <m:t>𝑡</m:t>
                                    </m:r>
                                  </m:sub>
                                </m:sSub>
                                <m:r>
                                  <a:rPr lang="en-US" sz="2200" kern="1200">
                                    <a:solidFill>
                                      <a:schemeClr val="tx1"/>
                                    </a:solidFill>
                                    <a:effectLst/>
                                    <a:latin typeface="Cambria Math" panose="02040503050406030204" pitchFamily="18" charset="0"/>
                                    <a:ea typeface="+mn-ea"/>
                                    <a:cs typeface="+mn-cs"/>
                                  </a:rPr>
                                  <m:t>∼</m:t>
                                </m:r>
                                <m:r>
                                  <m:rPr>
                                    <m:sty m:val="p"/>
                                  </m:rPr>
                                  <a:rPr lang="en-US" sz="2200" kern="1200">
                                    <a:solidFill>
                                      <a:schemeClr val="tx1"/>
                                    </a:solidFill>
                                    <a:effectLst/>
                                    <a:latin typeface="Cambria Math" panose="02040503050406030204" pitchFamily="18" charset="0"/>
                                    <a:ea typeface="+mn-ea"/>
                                    <a:cs typeface="+mn-cs"/>
                                  </a:rPr>
                                  <m:t>N</m:t>
                                </m:r>
                                <m:d>
                                  <m:dPr>
                                    <m:ctrlPr>
                                      <a:rPr lang="en-US" sz="2200" i="1" kern="1200">
                                        <a:solidFill>
                                          <a:schemeClr val="tx1"/>
                                        </a:solidFill>
                                        <a:effectLst/>
                                        <a:latin typeface="Cambria Math" panose="02040503050406030204" pitchFamily="18" charset="0"/>
                                        <a:ea typeface="+mn-ea"/>
                                        <a:cs typeface="+mn-cs"/>
                                      </a:rPr>
                                    </m:ctrlPr>
                                  </m:dPr>
                                  <m:e>
                                    <m:r>
                                      <a:rPr lang="en-US" sz="2200" kern="1200">
                                        <a:solidFill>
                                          <a:schemeClr val="tx1"/>
                                        </a:solidFill>
                                        <a:effectLst/>
                                        <a:latin typeface="Cambria Math" panose="02040503050406030204" pitchFamily="18" charset="0"/>
                                        <a:ea typeface="+mn-ea"/>
                                        <a:cs typeface="+mn-cs"/>
                                      </a:rPr>
                                      <m:t>0, </m:t>
                                    </m:r>
                                    <m:sSup>
                                      <m:sSupPr>
                                        <m:ctrlPr>
                                          <a:rPr lang="en-US" sz="2200" i="1" kern="1200">
                                            <a:solidFill>
                                              <a:schemeClr val="tx1"/>
                                            </a:solidFill>
                                            <a:effectLst/>
                                            <a:latin typeface="Cambria Math" panose="02040503050406030204" pitchFamily="18" charset="0"/>
                                            <a:ea typeface="+mn-ea"/>
                                            <a:cs typeface="+mn-cs"/>
                                          </a:rPr>
                                        </m:ctrlPr>
                                      </m:sSupPr>
                                      <m:e>
                                        <m:r>
                                          <a:rPr lang="en-US" sz="2200" i="1" kern="1200">
                                            <a:solidFill>
                                              <a:schemeClr val="tx1"/>
                                            </a:solidFill>
                                            <a:effectLst/>
                                            <a:latin typeface="Cambria Math" panose="02040503050406030204" pitchFamily="18" charset="0"/>
                                            <a:ea typeface="+mn-ea"/>
                                            <a:cs typeface="+mn-cs"/>
                                          </a:rPr>
                                          <m:t>𝜎</m:t>
                                        </m:r>
                                      </m:e>
                                      <m:sup>
                                        <m:r>
                                          <a:rPr lang="en-US" sz="2200" i="1" kern="1200">
                                            <a:solidFill>
                                              <a:schemeClr val="tx1"/>
                                            </a:solidFill>
                                            <a:effectLst/>
                                            <a:latin typeface="Cambria Math" panose="02040503050406030204" pitchFamily="18" charset="0"/>
                                            <a:ea typeface="+mn-ea"/>
                                            <a:cs typeface="+mn-cs"/>
                                          </a:rPr>
                                          <m:t>2</m:t>
                                        </m:r>
                                      </m:sup>
                                    </m:sSup>
                                    <m:r>
                                      <a:rPr lang="en-US" sz="2200" b="1" i="1" kern="1200">
                                        <a:solidFill>
                                          <a:schemeClr val="tx1"/>
                                        </a:solidFill>
                                        <a:effectLst/>
                                        <a:latin typeface="Cambria Math" panose="02040503050406030204" pitchFamily="18" charset="0"/>
                                        <a:ea typeface="+mn-ea"/>
                                        <a:cs typeface="+mn-cs"/>
                                      </a:rPr>
                                      <m:t>𝐈</m:t>
                                    </m:r>
                                  </m:e>
                                </m:d>
                              </m:oMath>
                            </m:oMathPara>
                          </a14:m>
                          <a:endParaRPr lang="en-US" sz="2200" dirty="0">
                            <a:solidFill>
                              <a:srgbClr val="7030A0"/>
                            </a:solidFill>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35021101"/>
                      </a:ext>
                    </a:extLst>
                  </a:tr>
                  <a:tr h="217483">
                    <a:tc>
                      <a:txBody>
                        <a:bodyPr/>
                        <a:lstStyle/>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Spatial Durbin Model</a:t>
                          </a:r>
                        </a:p>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(SDM)</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smtClean="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𝒚</m:t>
                                    </m:r>
                                  </m:e>
                                  <m:sub>
                                    <m:r>
                                      <a:rPr lang="en-US" sz="2200" i="1" kern="1200">
                                        <a:solidFill>
                                          <a:schemeClr val="tx1"/>
                                        </a:solidFill>
                                        <a:effectLst/>
                                        <a:latin typeface="Cambria Math" panose="02040503050406030204" pitchFamily="18" charset="0"/>
                                        <a:ea typeface="+mn-ea"/>
                                        <a:cs typeface="+mn-cs"/>
                                      </a:rPr>
                                      <m:t>𝑡</m:t>
                                    </m:r>
                                  </m:sub>
                                </m:sSub>
                                <m:r>
                                  <a:rPr lang="en-US" sz="2200" kern="1200">
                                    <a:solidFill>
                                      <a:schemeClr val="tx1"/>
                                    </a:solidFill>
                                    <a:effectLst/>
                                    <a:latin typeface="Cambria Math" panose="02040503050406030204" pitchFamily="18" charset="0"/>
                                    <a:ea typeface="+mn-ea"/>
                                    <a:cs typeface="+mn-cs"/>
                                  </a:rPr>
                                  <m:t>  =</m:t>
                                </m:r>
                                <m:r>
                                  <m:rPr>
                                    <m:sty m:val="p"/>
                                  </m:rPr>
                                  <a:rPr lang="en-US" sz="2200" kern="1200">
                                    <a:solidFill>
                                      <a:schemeClr val="tx1"/>
                                    </a:solidFill>
                                    <a:effectLst/>
                                    <a:latin typeface="Cambria Math" panose="02040503050406030204" pitchFamily="18" charset="0"/>
                                    <a:ea typeface="+mn-ea"/>
                                    <a:cs typeface="+mn-cs"/>
                                  </a:rPr>
                                  <m:t>α</m:t>
                                </m:r>
                                <m:r>
                                  <a:rPr lang="en-US" sz="2200" b="1" i="1" kern="1200">
                                    <a:solidFill>
                                      <a:schemeClr val="tx1"/>
                                    </a:solidFill>
                                    <a:effectLst/>
                                    <a:latin typeface="Cambria Math" panose="02040503050406030204" pitchFamily="18" charset="0"/>
                                    <a:ea typeface="+mn-ea"/>
                                    <a:cs typeface="+mn-cs"/>
                                  </a:rPr>
                                  <m:t>𝟏</m:t>
                                </m:r>
                                <m:r>
                                  <a:rPr lang="en-US" sz="2200" i="1" kern="1200">
                                    <a:solidFill>
                                      <a:schemeClr val="tx1"/>
                                    </a:solidFill>
                                    <a:effectLst/>
                                    <a:latin typeface="Cambria Math" panose="02040503050406030204" pitchFamily="18" charset="0"/>
                                    <a:ea typeface="+mn-ea"/>
                                    <a:cs typeface="+mn-cs"/>
                                  </a:rPr>
                                  <m:t>+</m:t>
                                </m:r>
                                <m:r>
                                  <m:rPr>
                                    <m:sty m:val="p"/>
                                  </m:rPr>
                                  <a:rPr lang="en-US" sz="2200" kern="1200">
                                    <a:solidFill>
                                      <a:schemeClr val="tx1"/>
                                    </a:solidFill>
                                    <a:effectLst/>
                                    <a:latin typeface="Cambria Math" panose="02040503050406030204" pitchFamily="18" charset="0"/>
                                    <a:ea typeface="+mn-ea"/>
                                    <a:cs typeface="+mn-cs"/>
                                  </a:rPr>
                                  <m:t>δ</m:t>
                                </m:r>
                                <m:r>
                                  <a:rPr lang="en-US" sz="2200" b="1" i="1" kern="1200">
                                    <a:solidFill>
                                      <a:schemeClr val="tx1"/>
                                    </a:solidFill>
                                    <a:effectLst/>
                                    <a:latin typeface="Cambria Math" panose="02040503050406030204" pitchFamily="18" charset="0"/>
                                    <a:ea typeface="+mn-ea"/>
                                    <a:cs typeface="+mn-cs"/>
                                  </a:rPr>
                                  <m:t>𝐖</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𝒚</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𝐗</m:t>
                                    </m:r>
                                  </m:e>
                                  <m:sub>
                                    <m:r>
                                      <a:rPr lang="en-US" sz="2200" i="1" kern="1200">
                                        <a:solidFill>
                                          <a:schemeClr val="tx1"/>
                                        </a:solidFill>
                                        <a:effectLst/>
                                        <a:latin typeface="Cambria Math" panose="02040503050406030204" pitchFamily="18" charset="0"/>
                                        <a:ea typeface="+mn-ea"/>
                                        <a:cs typeface="+mn-cs"/>
                                      </a:rPr>
                                      <m:t>𝑡</m:t>
                                    </m:r>
                                  </m:sub>
                                </m:sSub>
                                <m:r>
                                  <a:rPr lang="en-US" sz="2200" b="1" i="1" kern="1200">
                                    <a:solidFill>
                                      <a:schemeClr val="tx1"/>
                                    </a:solidFill>
                                    <a:effectLst/>
                                    <a:latin typeface="Cambria Math" panose="02040503050406030204" pitchFamily="18" charset="0"/>
                                    <a:ea typeface="+mn-ea"/>
                                    <a:cs typeface="+mn-cs"/>
                                  </a:rPr>
                                  <m:t>𝛃</m:t>
                                </m:r>
                                <m:r>
                                  <a:rPr lang="en-US" sz="2200" kern="1200">
                                    <a:solidFill>
                                      <a:schemeClr val="tx1"/>
                                    </a:solidFill>
                                    <a:effectLst/>
                                    <a:latin typeface="Cambria Math" panose="02040503050406030204" pitchFamily="18" charset="0"/>
                                    <a:ea typeface="+mn-ea"/>
                                    <a:cs typeface="+mn-cs"/>
                                  </a:rPr>
                                  <m:t>+</m:t>
                                </m:r>
                                <m:r>
                                  <a:rPr lang="en-US" sz="2200" b="1" i="1" kern="1200">
                                    <a:solidFill>
                                      <a:schemeClr val="tx1"/>
                                    </a:solidFill>
                                    <a:effectLst/>
                                    <a:latin typeface="Cambria Math" panose="02040503050406030204" pitchFamily="18" charset="0"/>
                                    <a:ea typeface="+mn-ea"/>
                                    <a:cs typeface="+mn-cs"/>
                                  </a:rPr>
                                  <m:t>𝐖</m:t>
                                </m:r>
                                <m:sSub>
                                  <m:sSubPr>
                                    <m:ctrlPr>
                                      <a:rPr lang="en-US" sz="2200" b="1"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𝑿</m:t>
                                    </m:r>
                                  </m:e>
                                  <m:sub>
                                    <m:r>
                                      <a:rPr lang="en-US" sz="2200" b="1" i="1" kern="1200">
                                        <a:solidFill>
                                          <a:schemeClr val="tx1"/>
                                        </a:solidFill>
                                        <a:effectLst/>
                                        <a:latin typeface="Cambria Math" panose="02040503050406030204" pitchFamily="18" charset="0"/>
                                        <a:ea typeface="+mn-ea"/>
                                        <a:cs typeface="+mn-cs"/>
                                      </a:rPr>
                                      <m:t>𝒕</m:t>
                                    </m:r>
                                  </m:sub>
                                </m:sSub>
                                <m:r>
                                  <a:rPr lang="en-US" sz="2200" b="1" i="1" kern="1200">
                                    <a:solidFill>
                                      <a:schemeClr val="tx1"/>
                                    </a:solidFill>
                                    <a:effectLst/>
                                    <a:latin typeface="Cambria Math" panose="02040503050406030204" pitchFamily="18" charset="0"/>
                                    <a:ea typeface="+mn-ea"/>
                                    <a:cs typeface="+mn-cs"/>
                                  </a:rPr>
                                  <m:t>𝛉</m:t>
                                </m:r>
                                <m:r>
                                  <a:rPr lang="en-US" sz="2200"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𝝐</m:t>
                                    </m:r>
                                  </m:e>
                                  <m:sub>
                                    <m:r>
                                      <a:rPr lang="en-US" sz="2200" i="1" kern="1200">
                                        <a:solidFill>
                                          <a:schemeClr val="tx1"/>
                                        </a:solidFill>
                                        <a:effectLst/>
                                        <a:latin typeface="Cambria Math" panose="02040503050406030204" pitchFamily="18" charset="0"/>
                                        <a:ea typeface="+mn-ea"/>
                                        <a:cs typeface="+mn-cs"/>
                                      </a:rPr>
                                      <m:t>𝑡</m:t>
                                    </m:r>
                                  </m:sub>
                                </m:sSub>
                              </m:oMath>
                            </m:oMathPara>
                          </a14:m>
                          <a:endParaRPr lang="en-US" sz="2200" kern="1200" dirty="0">
                            <a:solidFill>
                              <a:schemeClr val="tx1"/>
                            </a:solidFill>
                            <a:effectLst/>
                            <a:latin typeface="Century" panose="02040604050505020304" pitchFamily="18" charset="0"/>
                            <a:ea typeface="+mn-ea"/>
                            <a:cs typeface="+mn-cs"/>
                          </a:endParaRPr>
                        </a:p>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𝝐</m:t>
                                    </m:r>
                                  </m:e>
                                  <m:sub>
                                    <m:r>
                                      <a:rPr lang="en-US" sz="2200" i="1" kern="1200">
                                        <a:solidFill>
                                          <a:schemeClr val="tx1"/>
                                        </a:solidFill>
                                        <a:effectLst/>
                                        <a:latin typeface="Cambria Math" panose="02040503050406030204" pitchFamily="18" charset="0"/>
                                        <a:ea typeface="+mn-ea"/>
                                        <a:cs typeface="+mn-cs"/>
                                      </a:rPr>
                                      <m:t>𝑡</m:t>
                                    </m:r>
                                  </m:sub>
                                </m:sSub>
                                <m:r>
                                  <a:rPr lang="en-US" sz="2200" kern="1200">
                                    <a:solidFill>
                                      <a:schemeClr val="tx1"/>
                                    </a:solidFill>
                                    <a:effectLst/>
                                    <a:latin typeface="Cambria Math" panose="02040503050406030204" pitchFamily="18" charset="0"/>
                                    <a:ea typeface="+mn-ea"/>
                                    <a:cs typeface="+mn-cs"/>
                                  </a:rPr>
                                  <m:t>∼</m:t>
                                </m:r>
                                <m:r>
                                  <m:rPr>
                                    <m:sty m:val="p"/>
                                  </m:rPr>
                                  <a:rPr lang="en-US" sz="2200" kern="1200">
                                    <a:solidFill>
                                      <a:schemeClr val="tx1"/>
                                    </a:solidFill>
                                    <a:effectLst/>
                                    <a:latin typeface="Cambria Math" panose="02040503050406030204" pitchFamily="18" charset="0"/>
                                    <a:ea typeface="+mn-ea"/>
                                    <a:cs typeface="+mn-cs"/>
                                  </a:rPr>
                                  <m:t>N</m:t>
                                </m:r>
                                <m:d>
                                  <m:dPr>
                                    <m:ctrlPr>
                                      <a:rPr lang="en-US" sz="2200" i="1" kern="1200">
                                        <a:solidFill>
                                          <a:schemeClr val="tx1"/>
                                        </a:solidFill>
                                        <a:effectLst/>
                                        <a:latin typeface="Cambria Math" panose="02040503050406030204" pitchFamily="18" charset="0"/>
                                        <a:ea typeface="+mn-ea"/>
                                        <a:cs typeface="+mn-cs"/>
                                      </a:rPr>
                                    </m:ctrlPr>
                                  </m:dPr>
                                  <m:e>
                                    <m:r>
                                      <a:rPr lang="en-US" sz="2200" kern="1200">
                                        <a:solidFill>
                                          <a:schemeClr val="tx1"/>
                                        </a:solidFill>
                                        <a:effectLst/>
                                        <a:latin typeface="Cambria Math" panose="02040503050406030204" pitchFamily="18" charset="0"/>
                                        <a:ea typeface="+mn-ea"/>
                                        <a:cs typeface="+mn-cs"/>
                                      </a:rPr>
                                      <m:t>0, </m:t>
                                    </m:r>
                                    <m:sSup>
                                      <m:sSupPr>
                                        <m:ctrlPr>
                                          <a:rPr lang="en-US" sz="2200" i="1" kern="1200">
                                            <a:solidFill>
                                              <a:schemeClr val="tx1"/>
                                            </a:solidFill>
                                            <a:effectLst/>
                                            <a:latin typeface="Cambria Math" panose="02040503050406030204" pitchFamily="18" charset="0"/>
                                            <a:ea typeface="+mn-ea"/>
                                            <a:cs typeface="+mn-cs"/>
                                          </a:rPr>
                                        </m:ctrlPr>
                                      </m:sSupPr>
                                      <m:e>
                                        <m:r>
                                          <a:rPr lang="en-US" sz="2200" i="1" kern="1200">
                                            <a:solidFill>
                                              <a:schemeClr val="tx1"/>
                                            </a:solidFill>
                                            <a:effectLst/>
                                            <a:latin typeface="Cambria Math" panose="02040503050406030204" pitchFamily="18" charset="0"/>
                                            <a:ea typeface="+mn-ea"/>
                                            <a:cs typeface="+mn-cs"/>
                                          </a:rPr>
                                          <m:t>𝜎</m:t>
                                        </m:r>
                                      </m:e>
                                      <m:sup>
                                        <m:r>
                                          <a:rPr lang="en-US" sz="2200" i="1" kern="1200">
                                            <a:solidFill>
                                              <a:schemeClr val="tx1"/>
                                            </a:solidFill>
                                            <a:effectLst/>
                                            <a:latin typeface="Cambria Math" panose="02040503050406030204" pitchFamily="18" charset="0"/>
                                            <a:ea typeface="+mn-ea"/>
                                            <a:cs typeface="+mn-cs"/>
                                          </a:rPr>
                                          <m:t>2</m:t>
                                        </m:r>
                                      </m:sup>
                                    </m:sSup>
                                    <m:r>
                                      <a:rPr lang="en-US" sz="2200" b="1" i="1" kern="1200">
                                        <a:solidFill>
                                          <a:schemeClr val="tx1"/>
                                        </a:solidFill>
                                        <a:effectLst/>
                                        <a:latin typeface="Cambria Math" panose="02040503050406030204" pitchFamily="18" charset="0"/>
                                        <a:ea typeface="+mn-ea"/>
                                        <a:cs typeface="+mn-cs"/>
                                      </a:rPr>
                                      <m:t>𝐈</m:t>
                                    </m:r>
                                  </m:e>
                                </m:d>
                              </m:oMath>
                            </m:oMathPara>
                          </a14:m>
                          <a:endParaRPr lang="en-US" sz="2200" dirty="0">
                            <a:solidFill>
                              <a:srgbClr val="7030A0"/>
                            </a:solidFill>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43742061"/>
                      </a:ext>
                    </a:extLst>
                  </a:tr>
                  <a:tr h="307433">
                    <a:tc>
                      <a:txBody>
                        <a:bodyPr/>
                        <a:lstStyle/>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Spatial Durbin Error Model</a:t>
                          </a:r>
                        </a:p>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(SDEM)</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smtClean="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𝒚</m:t>
                                    </m:r>
                                  </m:e>
                                  <m:sub>
                                    <m:r>
                                      <a:rPr lang="en-US" sz="2200" i="1" kern="1200">
                                        <a:solidFill>
                                          <a:schemeClr val="tx1"/>
                                        </a:solidFill>
                                        <a:effectLst/>
                                        <a:latin typeface="Cambria Math" panose="02040503050406030204" pitchFamily="18" charset="0"/>
                                        <a:ea typeface="+mn-ea"/>
                                        <a:cs typeface="+mn-cs"/>
                                      </a:rPr>
                                      <m:t>𝑡</m:t>
                                    </m:r>
                                  </m:sub>
                                </m:sSub>
                                <m:r>
                                  <a:rPr lang="en-US" sz="2200" kern="1200">
                                    <a:solidFill>
                                      <a:schemeClr val="tx1"/>
                                    </a:solidFill>
                                    <a:effectLst/>
                                    <a:latin typeface="Cambria Math" panose="02040503050406030204" pitchFamily="18" charset="0"/>
                                    <a:ea typeface="+mn-ea"/>
                                    <a:cs typeface="+mn-cs"/>
                                  </a:rPr>
                                  <m:t>  =</m:t>
                                </m:r>
                                <m:r>
                                  <m:rPr>
                                    <m:sty m:val="p"/>
                                  </m:rPr>
                                  <a:rPr lang="en-US" sz="2200" kern="1200">
                                    <a:solidFill>
                                      <a:schemeClr val="tx1"/>
                                    </a:solidFill>
                                    <a:effectLst/>
                                    <a:latin typeface="Cambria Math" panose="02040503050406030204" pitchFamily="18" charset="0"/>
                                    <a:ea typeface="+mn-ea"/>
                                    <a:cs typeface="+mn-cs"/>
                                  </a:rPr>
                                  <m:t>α</m:t>
                                </m:r>
                                <m:r>
                                  <a:rPr lang="en-US" sz="2200" b="1" i="1" kern="1200">
                                    <a:solidFill>
                                      <a:schemeClr val="tx1"/>
                                    </a:solidFill>
                                    <a:effectLst/>
                                    <a:latin typeface="Cambria Math" panose="02040503050406030204" pitchFamily="18" charset="0"/>
                                    <a:ea typeface="+mn-ea"/>
                                    <a:cs typeface="+mn-cs"/>
                                  </a:rPr>
                                  <m:t>𝟏</m:t>
                                </m:r>
                                <m:r>
                                  <a:rPr lang="en-US" sz="2200" i="1"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𝐗</m:t>
                                    </m:r>
                                  </m:e>
                                  <m:sub>
                                    <m:r>
                                      <a:rPr lang="en-US" sz="2200" i="1" kern="1200">
                                        <a:solidFill>
                                          <a:schemeClr val="tx1"/>
                                        </a:solidFill>
                                        <a:effectLst/>
                                        <a:latin typeface="Cambria Math" panose="02040503050406030204" pitchFamily="18" charset="0"/>
                                        <a:ea typeface="+mn-ea"/>
                                        <a:cs typeface="+mn-cs"/>
                                      </a:rPr>
                                      <m:t>𝑡</m:t>
                                    </m:r>
                                  </m:sub>
                                </m:sSub>
                                <m:r>
                                  <a:rPr lang="en-US" sz="2200" b="1" i="1" kern="1200">
                                    <a:solidFill>
                                      <a:schemeClr val="tx1"/>
                                    </a:solidFill>
                                    <a:effectLst/>
                                    <a:latin typeface="Cambria Math" panose="02040503050406030204" pitchFamily="18" charset="0"/>
                                    <a:ea typeface="+mn-ea"/>
                                    <a:cs typeface="+mn-cs"/>
                                  </a:rPr>
                                  <m:t>𝛃</m:t>
                                </m:r>
                                <m:r>
                                  <a:rPr lang="en-US" sz="2200" kern="1200">
                                    <a:solidFill>
                                      <a:schemeClr val="tx1"/>
                                    </a:solidFill>
                                    <a:effectLst/>
                                    <a:latin typeface="Cambria Math" panose="02040503050406030204" pitchFamily="18" charset="0"/>
                                    <a:ea typeface="+mn-ea"/>
                                    <a:cs typeface="+mn-cs"/>
                                  </a:rPr>
                                  <m:t>+</m:t>
                                </m:r>
                                <m:r>
                                  <a:rPr lang="en-US" sz="2200" b="1" i="1" kern="1200">
                                    <a:solidFill>
                                      <a:schemeClr val="tx1"/>
                                    </a:solidFill>
                                    <a:effectLst/>
                                    <a:latin typeface="Cambria Math" panose="02040503050406030204" pitchFamily="18" charset="0"/>
                                    <a:ea typeface="+mn-ea"/>
                                    <a:cs typeface="+mn-cs"/>
                                  </a:rPr>
                                  <m:t>𝐖</m:t>
                                </m:r>
                                <m:sSub>
                                  <m:sSubPr>
                                    <m:ctrlPr>
                                      <a:rPr lang="en-US" sz="2200" b="1"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𝑿</m:t>
                                    </m:r>
                                  </m:e>
                                  <m:sub>
                                    <m:r>
                                      <a:rPr lang="en-US" sz="2200" b="1" i="1" kern="1200">
                                        <a:solidFill>
                                          <a:schemeClr val="tx1"/>
                                        </a:solidFill>
                                        <a:effectLst/>
                                        <a:latin typeface="Cambria Math" panose="02040503050406030204" pitchFamily="18" charset="0"/>
                                        <a:ea typeface="+mn-ea"/>
                                        <a:cs typeface="+mn-cs"/>
                                      </a:rPr>
                                      <m:t>𝒕</m:t>
                                    </m:r>
                                  </m:sub>
                                </m:sSub>
                                <m:r>
                                  <a:rPr lang="en-US" sz="2200" b="1" i="1" kern="1200">
                                    <a:solidFill>
                                      <a:schemeClr val="tx1"/>
                                    </a:solidFill>
                                    <a:effectLst/>
                                    <a:latin typeface="Cambria Math" panose="02040503050406030204" pitchFamily="18" charset="0"/>
                                    <a:ea typeface="+mn-ea"/>
                                    <a:cs typeface="+mn-cs"/>
                                  </a:rPr>
                                  <m:t>𝛉</m:t>
                                </m:r>
                                <m:r>
                                  <a:rPr lang="en-US" sz="2200"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𝝂</m:t>
                                    </m:r>
                                  </m:e>
                                  <m:sub>
                                    <m:r>
                                      <a:rPr lang="en-US" sz="2200" i="1" kern="1200">
                                        <a:solidFill>
                                          <a:schemeClr val="tx1"/>
                                        </a:solidFill>
                                        <a:effectLst/>
                                        <a:latin typeface="Cambria Math" panose="02040503050406030204" pitchFamily="18" charset="0"/>
                                        <a:ea typeface="+mn-ea"/>
                                        <a:cs typeface="+mn-cs"/>
                                      </a:rPr>
                                      <m:t>𝑡</m:t>
                                    </m:r>
                                  </m:sub>
                                </m:sSub>
                              </m:oMath>
                            </m:oMathPara>
                          </a14:m>
                          <a:endParaRPr lang="en-US" sz="2200" kern="1200" dirty="0">
                            <a:solidFill>
                              <a:schemeClr val="tx1"/>
                            </a:solidFill>
                            <a:effectLst/>
                            <a:latin typeface="Century" panose="02040604050505020304" pitchFamily="18" charset="0"/>
                            <a:ea typeface="+mn-ea"/>
                            <a:cs typeface="+mn-cs"/>
                          </a:endParaRPr>
                        </a:p>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𝝂</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  = </m:t>
                                </m:r>
                                <m:r>
                                  <m:rPr>
                                    <m:sty m:val="p"/>
                                  </m:rPr>
                                  <a:rPr lang="en-US" sz="2200" kern="1200">
                                    <a:solidFill>
                                      <a:schemeClr val="tx1"/>
                                    </a:solidFill>
                                    <a:effectLst/>
                                    <a:latin typeface="Cambria Math" panose="02040503050406030204" pitchFamily="18" charset="0"/>
                                    <a:ea typeface="+mn-ea"/>
                                    <a:cs typeface="+mn-cs"/>
                                  </a:rPr>
                                  <m:t>λ</m:t>
                                </m:r>
                                <m:r>
                                  <a:rPr lang="en-US" sz="2200" b="1" i="1" kern="1200">
                                    <a:solidFill>
                                      <a:schemeClr val="tx1"/>
                                    </a:solidFill>
                                    <a:effectLst/>
                                    <a:latin typeface="Cambria Math" panose="02040503050406030204" pitchFamily="18" charset="0"/>
                                    <a:ea typeface="+mn-ea"/>
                                    <a:cs typeface="+mn-cs"/>
                                  </a:rPr>
                                  <m:t>𝐖</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𝝂</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𝝐</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 </m:t>
                                </m:r>
                              </m:oMath>
                            </m:oMathPara>
                          </a14:m>
                          <a:endParaRPr lang="en-US" sz="2200" i="1" kern="1200" dirty="0">
                            <a:solidFill>
                              <a:schemeClr val="tx1"/>
                            </a:solidFill>
                            <a:effectLst/>
                            <a:latin typeface="Century" panose="02040604050505020304" pitchFamily="18" charset="0"/>
                            <a:ea typeface="+mn-ea"/>
                            <a:cs typeface="+mn-cs"/>
                          </a:endParaRPr>
                        </a:p>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𝝐</m:t>
                                    </m:r>
                                  </m:e>
                                  <m:sub>
                                    <m:r>
                                      <a:rPr lang="en-US" sz="2200" i="1" kern="1200">
                                        <a:solidFill>
                                          <a:schemeClr val="tx1"/>
                                        </a:solidFill>
                                        <a:effectLst/>
                                        <a:latin typeface="Cambria Math" panose="02040503050406030204" pitchFamily="18" charset="0"/>
                                        <a:ea typeface="+mn-ea"/>
                                        <a:cs typeface="+mn-cs"/>
                                      </a:rPr>
                                      <m:t>𝑡</m:t>
                                    </m:r>
                                  </m:sub>
                                </m:sSub>
                                <m:r>
                                  <a:rPr lang="en-US" sz="2200" kern="1200">
                                    <a:solidFill>
                                      <a:schemeClr val="tx1"/>
                                    </a:solidFill>
                                    <a:effectLst/>
                                    <a:latin typeface="Cambria Math" panose="02040503050406030204" pitchFamily="18" charset="0"/>
                                    <a:ea typeface="+mn-ea"/>
                                    <a:cs typeface="+mn-cs"/>
                                  </a:rPr>
                                  <m:t>∼</m:t>
                                </m:r>
                                <m:r>
                                  <m:rPr>
                                    <m:sty m:val="p"/>
                                  </m:rPr>
                                  <a:rPr lang="en-US" sz="2200" kern="1200">
                                    <a:solidFill>
                                      <a:schemeClr val="tx1"/>
                                    </a:solidFill>
                                    <a:effectLst/>
                                    <a:latin typeface="Cambria Math" panose="02040503050406030204" pitchFamily="18" charset="0"/>
                                    <a:ea typeface="+mn-ea"/>
                                    <a:cs typeface="+mn-cs"/>
                                  </a:rPr>
                                  <m:t>N</m:t>
                                </m:r>
                                <m:d>
                                  <m:dPr>
                                    <m:ctrlPr>
                                      <a:rPr lang="en-US" sz="2200" i="1" kern="1200">
                                        <a:solidFill>
                                          <a:schemeClr val="tx1"/>
                                        </a:solidFill>
                                        <a:effectLst/>
                                        <a:latin typeface="Cambria Math" panose="02040503050406030204" pitchFamily="18" charset="0"/>
                                        <a:ea typeface="+mn-ea"/>
                                        <a:cs typeface="+mn-cs"/>
                                      </a:rPr>
                                    </m:ctrlPr>
                                  </m:dPr>
                                  <m:e>
                                    <m:r>
                                      <a:rPr lang="en-US" sz="2200" kern="1200">
                                        <a:solidFill>
                                          <a:schemeClr val="tx1"/>
                                        </a:solidFill>
                                        <a:effectLst/>
                                        <a:latin typeface="Cambria Math" panose="02040503050406030204" pitchFamily="18" charset="0"/>
                                        <a:ea typeface="+mn-ea"/>
                                        <a:cs typeface="+mn-cs"/>
                                      </a:rPr>
                                      <m:t>0, </m:t>
                                    </m:r>
                                    <m:sSup>
                                      <m:sSupPr>
                                        <m:ctrlPr>
                                          <a:rPr lang="en-US" sz="2200" i="1" kern="1200">
                                            <a:solidFill>
                                              <a:schemeClr val="tx1"/>
                                            </a:solidFill>
                                            <a:effectLst/>
                                            <a:latin typeface="Cambria Math" panose="02040503050406030204" pitchFamily="18" charset="0"/>
                                            <a:ea typeface="+mn-ea"/>
                                            <a:cs typeface="+mn-cs"/>
                                          </a:rPr>
                                        </m:ctrlPr>
                                      </m:sSupPr>
                                      <m:e>
                                        <m:r>
                                          <a:rPr lang="en-US" sz="2200" i="1" kern="1200">
                                            <a:solidFill>
                                              <a:schemeClr val="tx1"/>
                                            </a:solidFill>
                                            <a:effectLst/>
                                            <a:latin typeface="Cambria Math" panose="02040503050406030204" pitchFamily="18" charset="0"/>
                                            <a:ea typeface="+mn-ea"/>
                                            <a:cs typeface="+mn-cs"/>
                                          </a:rPr>
                                          <m:t>𝜎</m:t>
                                        </m:r>
                                      </m:e>
                                      <m:sup>
                                        <m:r>
                                          <a:rPr lang="en-US" sz="2200" i="1" kern="1200">
                                            <a:solidFill>
                                              <a:schemeClr val="tx1"/>
                                            </a:solidFill>
                                            <a:effectLst/>
                                            <a:latin typeface="Cambria Math" panose="02040503050406030204" pitchFamily="18" charset="0"/>
                                            <a:ea typeface="+mn-ea"/>
                                            <a:cs typeface="+mn-cs"/>
                                          </a:rPr>
                                          <m:t>2</m:t>
                                        </m:r>
                                      </m:sup>
                                    </m:sSup>
                                    <m:r>
                                      <a:rPr lang="en-US" sz="2200" b="1" i="1" kern="1200">
                                        <a:solidFill>
                                          <a:schemeClr val="tx1"/>
                                        </a:solidFill>
                                        <a:effectLst/>
                                        <a:latin typeface="Cambria Math" panose="02040503050406030204" pitchFamily="18" charset="0"/>
                                        <a:ea typeface="+mn-ea"/>
                                        <a:cs typeface="+mn-cs"/>
                                      </a:rPr>
                                      <m:t>𝐈</m:t>
                                    </m:r>
                                  </m:e>
                                </m:d>
                              </m:oMath>
                            </m:oMathPara>
                          </a14:m>
                          <a:endParaRPr lang="en-US" sz="2200" dirty="0">
                            <a:solidFill>
                              <a:srgbClr val="7030A0"/>
                            </a:solidFill>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35515281"/>
                      </a:ext>
                    </a:extLst>
                  </a:tr>
                  <a:tr h="0">
                    <a:tc>
                      <a:txBody>
                        <a:bodyPr/>
                        <a:lstStyle/>
                        <a:p>
                          <a:pPr marL="0" marR="0" lvl="0" indent="0" algn="l" defTabSz="457200" rtl="0" eaLnBrk="1" fontAlgn="auto" latinLnBrk="0" hangingPunct="1">
                            <a:lnSpc>
                              <a:spcPct val="100000"/>
                            </a:lnSpc>
                            <a:spcBef>
                              <a:spcPts val="400"/>
                            </a:spcBef>
                            <a:spcAft>
                              <a:spcPts val="400"/>
                            </a:spcAft>
                            <a:buClrTx/>
                            <a:buSzTx/>
                            <a:buFontTx/>
                            <a:buNone/>
                            <a:tabLst/>
                            <a:defRPr/>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General Nested Spatial Model (GNS)</a:t>
                          </a:r>
                        </a:p>
                      </a:txBody>
                      <a:tcP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smtClean="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𝒚</m:t>
                                    </m:r>
                                  </m:e>
                                  <m:sub>
                                    <m:r>
                                      <a:rPr lang="en-US" sz="2200" i="1" kern="1200">
                                        <a:solidFill>
                                          <a:schemeClr val="tx1"/>
                                        </a:solidFill>
                                        <a:effectLst/>
                                        <a:latin typeface="Cambria Math" panose="02040503050406030204" pitchFamily="18" charset="0"/>
                                        <a:ea typeface="+mn-ea"/>
                                        <a:cs typeface="+mn-cs"/>
                                      </a:rPr>
                                      <m:t>𝑡</m:t>
                                    </m:r>
                                  </m:sub>
                                </m:sSub>
                                <m:r>
                                  <a:rPr lang="en-US" sz="2200" kern="1200">
                                    <a:solidFill>
                                      <a:schemeClr val="tx1"/>
                                    </a:solidFill>
                                    <a:effectLst/>
                                    <a:latin typeface="Cambria Math" panose="02040503050406030204" pitchFamily="18" charset="0"/>
                                    <a:ea typeface="+mn-ea"/>
                                    <a:cs typeface="+mn-cs"/>
                                  </a:rPr>
                                  <m:t>  =</m:t>
                                </m:r>
                                <m:r>
                                  <m:rPr>
                                    <m:sty m:val="p"/>
                                  </m:rPr>
                                  <a:rPr lang="en-US" sz="2200" kern="1200">
                                    <a:solidFill>
                                      <a:schemeClr val="tx1"/>
                                    </a:solidFill>
                                    <a:effectLst/>
                                    <a:latin typeface="Cambria Math" panose="02040503050406030204" pitchFamily="18" charset="0"/>
                                    <a:ea typeface="+mn-ea"/>
                                    <a:cs typeface="+mn-cs"/>
                                  </a:rPr>
                                  <m:t>α</m:t>
                                </m:r>
                                <m:r>
                                  <a:rPr lang="en-US" sz="2200" b="1" i="1" kern="1200">
                                    <a:solidFill>
                                      <a:schemeClr val="tx1"/>
                                    </a:solidFill>
                                    <a:effectLst/>
                                    <a:latin typeface="Cambria Math" panose="02040503050406030204" pitchFamily="18" charset="0"/>
                                    <a:ea typeface="+mn-ea"/>
                                    <a:cs typeface="+mn-cs"/>
                                  </a:rPr>
                                  <m:t>𝟏</m:t>
                                </m:r>
                                <m:r>
                                  <a:rPr lang="en-US" sz="2200" i="1" kern="1200">
                                    <a:solidFill>
                                      <a:schemeClr val="tx1"/>
                                    </a:solidFill>
                                    <a:effectLst/>
                                    <a:latin typeface="Cambria Math" panose="02040503050406030204" pitchFamily="18" charset="0"/>
                                    <a:ea typeface="+mn-ea"/>
                                    <a:cs typeface="+mn-cs"/>
                                  </a:rPr>
                                  <m:t>+</m:t>
                                </m:r>
                                <m:r>
                                  <m:rPr>
                                    <m:sty m:val="p"/>
                                  </m:rPr>
                                  <a:rPr lang="en-US" sz="2200" kern="1200" smtClean="0">
                                    <a:solidFill>
                                      <a:schemeClr val="tx1"/>
                                    </a:solidFill>
                                    <a:effectLst/>
                                    <a:latin typeface="Cambria Math" panose="02040503050406030204" pitchFamily="18" charset="0"/>
                                    <a:ea typeface="+mn-ea"/>
                                    <a:cs typeface="+mn-cs"/>
                                  </a:rPr>
                                  <m:t>δ</m:t>
                                </m:r>
                                <m:r>
                                  <a:rPr lang="en-US" sz="2200" b="1" i="1" kern="1200">
                                    <a:solidFill>
                                      <a:schemeClr val="tx1"/>
                                    </a:solidFill>
                                    <a:effectLst/>
                                    <a:latin typeface="Cambria Math" panose="02040503050406030204" pitchFamily="18" charset="0"/>
                                    <a:ea typeface="+mn-ea"/>
                                    <a:cs typeface="+mn-cs"/>
                                  </a:rPr>
                                  <m:t>𝐖</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𝒚</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𝐗</m:t>
                                    </m:r>
                                  </m:e>
                                  <m:sub>
                                    <m:r>
                                      <a:rPr lang="en-US" sz="2200" i="1" kern="1200">
                                        <a:solidFill>
                                          <a:schemeClr val="tx1"/>
                                        </a:solidFill>
                                        <a:effectLst/>
                                        <a:latin typeface="Cambria Math" panose="02040503050406030204" pitchFamily="18" charset="0"/>
                                        <a:ea typeface="+mn-ea"/>
                                        <a:cs typeface="+mn-cs"/>
                                      </a:rPr>
                                      <m:t>𝑡</m:t>
                                    </m:r>
                                  </m:sub>
                                </m:sSub>
                                <m:r>
                                  <a:rPr lang="en-US" sz="2200" b="1" i="1" kern="1200">
                                    <a:solidFill>
                                      <a:schemeClr val="tx1"/>
                                    </a:solidFill>
                                    <a:effectLst/>
                                    <a:latin typeface="Cambria Math" panose="02040503050406030204" pitchFamily="18" charset="0"/>
                                    <a:ea typeface="+mn-ea"/>
                                    <a:cs typeface="+mn-cs"/>
                                  </a:rPr>
                                  <m:t>𝛃</m:t>
                                </m:r>
                                <m:r>
                                  <a:rPr lang="en-US" sz="2200" kern="1200">
                                    <a:solidFill>
                                      <a:schemeClr val="tx1"/>
                                    </a:solidFill>
                                    <a:effectLst/>
                                    <a:latin typeface="Cambria Math" panose="02040503050406030204" pitchFamily="18" charset="0"/>
                                    <a:ea typeface="+mn-ea"/>
                                    <a:cs typeface="+mn-cs"/>
                                  </a:rPr>
                                  <m:t>+</m:t>
                                </m:r>
                                <m:r>
                                  <a:rPr lang="en-US" sz="2200" b="1" i="1" kern="1200">
                                    <a:solidFill>
                                      <a:schemeClr val="tx1"/>
                                    </a:solidFill>
                                    <a:effectLst/>
                                    <a:latin typeface="Cambria Math" panose="02040503050406030204" pitchFamily="18" charset="0"/>
                                    <a:ea typeface="+mn-ea"/>
                                    <a:cs typeface="+mn-cs"/>
                                  </a:rPr>
                                  <m:t>𝐖</m:t>
                                </m:r>
                                <m:sSub>
                                  <m:sSubPr>
                                    <m:ctrlPr>
                                      <a:rPr lang="en-US" sz="2200" b="1"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𝑿</m:t>
                                    </m:r>
                                  </m:e>
                                  <m:sub>
                                    <m:r>
                                      <a:rPr lang="en-US" sz="2200" b="1" i="1" kern="1200">
                                        <a:solidFill>
                                          <a:schemeClr val="tx1"/>
                                        </a:solidFill>
                                        <a:effectLst/>
                                        <a:latin typeface="Cambria Math" panose="02040503050406030204" pitchFamily="18" charset="0"/>
                                        <a:ea typeface="+mn-ea"/>
                                        <a:cs typeface="+mn-cs"/>
                                      </a:rPr>
                                      <m:t>𝒕</m:t>
                                    </m:r>
                                  </m:sub>
                                </m:sSub>
                                <m:r>
                                  <a:rPr lang="en-US" sz="2200" b="1" i="1" kern="1200">
                                    <a:solidFill>
                                      <a:schemeClr val="tx1"/>
                                    </a:solidFill>
                                    <a:effectLst/>
                                    <a:latin typeface="Cambria Math" panose="02040503050406030204" pitchFamily="18" charset="0"/>
                                    <a:ea typeface="+mn-ea"/>
                                    <a:cs typeface="+mn-cs"/>
                                  </a:rPr>
                                  <m:t>𝛉</m:t>
                                </m:r>
                                <m:r>
                                  <a:rPr lang="en-US" sz="2200"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𝝂</m:t>
                                    </m:r>
                                  </m:e>
                                  <m:sub>
                                    <m:r>
                                      <a:rPr lang="en-US" sz="2200" i="1" kern="1200">
                                        <a:solidFill>
                                          <a:schemeClr val="tx1"/>
                                        </a:solidFill>
                                        <a:effectLst/>
                                        <a:latin typeface="Cambria Math" panose="02040503050406030204" pitchFamily="18" charset="0"/>
                                        <a:ea typeface="+mn-ea"/>
                                        <a:cs typeface="+mn-cs"/>
                                      </a:rPr>
                                      <m:t>𝑡</m:t>
                                    </m:r>
                                  </m:sub>
                                </m:sSub>
                              </m:oMath>
                            </m:oMathPara>
                          </a14:m>
                          <a:endParaRPr lang="en-US" sz="2200" kern="1200" dirty="0">
                            <a:solidFill>
                              <a:schemeClr val="tx1"/>
                            </a:solidFill>
                            <a:effectLst/>
                            <a:latin typeface="Century" panose="02040604050505020304" pitchFamily="18" charset="0"/>
                            <a:ea typeface="+mn-ea"/>
                            <a:cs typeface="+mn-cs"/>
                          </a:endParaRPr>
                        </a:p>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𝝂</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  = </m:t>
                                </m:r>
                                <m:r>
                                  <m:rPr>
                                    <m:sty m:val="p"/>
                                  </m:rPr>
                                  <a:rPr lang="en-US" sz="2200" kern="1200">
                                    <a:solidFill>
                                      <a:schemeClr val="tx1"/>
                                    </a:solidFill>
                                    <a:effectLst/>
                                    <a:latin typeface="Cambria Math" panose="02040503050406030204" pitchFamily="18" charset="0"/>
                                    <a:ea typeface="+mn-ea"/>
                                    <a:cs typeface="+mn-cs"/>
                                  </a:rPr>
                                  <m:t>λ</m:t>
                                </m:r>
                                <m:r>
                                  <a:rPr lang="en-US" sz="2200" b="1" i="1" kern="1200">
                                    <a:solidFill>
                                      <a:schemeClr val="tx1"/>
                                    </a:solidFill>
                                    <a:effectLst/>
                                    <a:latin typeface="Cambria Math" panose="02040503050406030204" pitchFamily="18" charset="0"/>
                                    <a:ea typeface="+mn-ea"/>
                                    <a:cs typeface="+mn-cs"/>
                                  </a:rPr>
                                  <m:t>𝐖</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𝝂</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m:t>
                                </m:r>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𝝐</m:t>
                                    </m:r>
                                  </m:e>
                                  <m:sub>
                                    <m:r>
                                      <a:rPr lang="en-US" sz="2200" i="1" kern="1200">
                                        <a:solidFill>
                                          <a:schemeClr val="tx1"/>
                                        </a:solidFill>
                                        <a:effectLst/>
                                        <a:latin typeface="Cambria Math" panose="02040503050406030204" pitchFamily="18" charset="0"/>
                                        <a:ea typeface="+mn-ea"/>
                                        <a:cs typeface="+mn-cs"/>
                                      </a:rPr>
                                      <m:t>𝑡</m:t>
                                    </m:r>
                                  </m:sub>
                                </m:sSub>
                                <m:r>
                                  <a:rPr lang="en-US" sz="2200" i="1" kern="1200">
                                    <a:solidFill>
                                      <a:schemeClr val="tx1"/>
                                    </a:solidFill>
                                    <a:effectLst/>
                                    <a:latin typeface="Cambria Math" panose="02040503050406030204" pitchFamily="18" charset="0"/>
                                    <a:ea typeface="+mn-ea"/>
                                    <a:cs typeface="+mn-cs"/>
                                  </a:rPr>
                                  <m:t>, </m:t>
                                </m:r>
                              </m:oMath>
                            </m:oMathPara>
                          </a14:m>
                          <a:endParaRPr lang="en-US" sz="2200" i="1" kern="1200" dirty="0">
                            <a:solidFill>
                              <a:schemeClr val="tx1"/>
                            </a:solidFill>
                            <a:effectLst/>
                            <a:latin typeface="Century" panose="02040604050505020304" pitchFamily="18" charset="0"/>
                            <a:ea typeface="+mn-ea"/>
                            <a:cs typeface="+mn-cs"/>
                          </a:endParaRPr>
                        </a:p>
                        <a:p>
                          <a:pPr marL="174625" indent="0">
                            <a:spcBef>
                              <a:spcPts val="400"/>
                            </a:spcBef>
                            <a:spcAft>
                              <a:spcPts val="400"/>
                            </a:spcAft>
                          </a:pPr>
                          <a14:m>
                            <m:oMathPara xmlns:m="http://schemas.openxmlformats.org/officeDocument/2006/math">
                              <m:oMathParaPr>
                                <m:jc m:val="left"/>
                              </m:oMathParaPr>
                              <m:oMath xmlns:m="http://schemas.openxmlformats.org/officeDocument/2006/math">
                                <m:sSub>
                                  <m:sSubPr>
                                    <m:ctrlPr>
                                      <a:rPr lang="en-US" sz="2200" i="1" kern="1200">
                                        <a:solidFill>
                                          <a:schemeClr val="tx1"/>
                                        </a:solidFill>
                                        <a:effectLst/>
                                        <a:latin typeface="Cambria Math" panose="02040503050406030204" pitchFamily="18" charset="0"/>
                                        <a:ea typeface="+mn-ea"/>
                                        <a:cs typeface="+mn-cs"/>
                                      </a:rPr>
                                    </m:ctrlPr>
                                  </m:sSubPr>
                                  <m:e>
                                    <m:r>
                                      <a:rPr lang="en-US" sz="2200" b="1" i="1" kern="1200">
                                        <a:solidFill>
                                          <a:schemeClr val="tx1"/>
                                        </a:solidFill>
                                        <a:effectLst/>
                                        <a:latin typeface="Cambria Math" panose="02040503050406030204" pitchFamily="18" charset="0"/>
                                        <a:ea typeface="+mn-ea"/>
                                        <a:cs typeface="+mn-cs"/>
                                      </a:rPr>
                                      <m:t>𝝐</m:t>
                                    </m:r>
                                  </m:e>
                                  <m:sub>
                                    <m:r>
                                      <a:rPr lang="en-US" sz="2200" i="1" kern="1200">
                                        <a:solidFill>
                                          <a:schemeClr val="tx1"/>
                                        </a:solidFill>
                                        <a:effectLst/>
                                        <a:latin typeface="Cambria Math" panose="02040503050406030204" pitchFamily="18" charset="0"/>
                                        <a:ea typeface="+mn-ea"/>
                                        <a:cs typeface="+mn-cs"/>
                                      </a:rPr>
                                      <m:t>𝑡</m:t>
                                    </m:r>
                                  </m:sub>
                                </m:sSub>
                                <m:r>
                                  <a:rPr lang="en-US" sz="2200" kern="1200">
                                    <a:solidFill>
                                      <a:schemeClr val="tx1"/>
                                    </a:solidFill>
                                    <a:effectLst/>
                                    <a:latin typeface="Cambria Math" panose="02040503050406030204" pitchFamily="18" charset="0"/>
                                    <a:ea typeface="+mn-ea"/>
                                    <a:cs typeface="+mn-cs"/>
                                  </a:rPr>
                                  <m:t>∼</m:t>
                                </m:r>
                                <m:r>
                                  <m:rPr>
                                    <m:sty m:val="p"/>
                                  </m:rPr>
                                  <a:rPr lang="en-US" sz="2200" kern="1200">
                                    <a:solidFill>
                                      <a:schemeClr val="tx1"/>
                                    </a:solidFill>
                                    <a:effectLst/>
                                    <a:latin typeface="Cambria Math" panose="02040503050406030204" pitchFamily="18" charset="0"/>
                                    <a:ea typeface="+mn-ea"/>
                                    <a:cs typeface="+mn-cs"/>
                                  </a:rPr>
                                  <m:t>N</m:t>
                                </m:r>
                                <m:d>
                                  <m:dPr>
                                    <m:ctrlPr>
                                      <a:rPr lang="en-US" sz="2200" i="1" kern="1200">
                                        <a:solidFill>
                                          <a:schemeClr val="tx1"/>
                                        </a:solidFill>
                                        <a:effectLst/>
                                        <a:latin typeface="Cambria Math" panose="02040503050406030204" pitchFamily="18" charset="0"/>
                                        <a:ea typeface="+mn-ea"/>
                                        <a:cs typeface="+mn-cs"/>
                                      </a:rPr>
                                    </m:ctrlPr>
                                  </m:dPr>
                                  <m:e>
                                    <m:r>
                                      <a:rPr lang="en-US" sz="2200" kern="1200">
                                        <a:solidFill>
                                          <a:schemeClr val="tx1"/>
                                        </a:solidFill>
                                        <a:effectLst/>
                                        <a:latin typeface="Cambria Math" panose="02040503050406030204" pitchFamily="18" charset="0"/>
                                        <a:ea typeface="+mn-ea"/>
                                        <a:cs typeface="+mn-cs"/>
                                      </a:rPr>
                                      <m:t>0, </m:t>
                                    </m:r>
                                    <m:sSup>
                                      <m:sSupPr>
                                        <m:ctrlPr>
                                          <a:rPr lang="en-US" sz="2200" i="1" kern="1200">
                                            <a:solidFill>
                                              <a:schemeClr val="tx1"/>
                                            </a:solidFill>
                                            <a:effectLst/>
                                            <a:latin typeface="Cambria Math" panose="02040503050406030204" pitchFamily="18" charset="0"/>
                                            <a:ea typeface="+mn-ea"/>
                                            <a:cs typeface="+mn-cs"/>
                                          </a:rPr>
                                        </m:ctrlPr>
                                      </m:sSupPr>
                                      <m:e>
                                        <m:r>
                                          <a:rPr lang="en-US" sz="2200" i="1" kern="1200">
                                            <a:solidFill>
                                              <a:schemeClr val="tx1"/>
                                            </a:solidFill>
                                            <a:effectLst/>
                                            <a:latin typeface="Cambria Math" panose="02040503050406030204" pitchFamily="18" charset="0"/>
                                            <a:ea typeface="+mn-ea"/>
                                            <a:cs typeface="+mn-cs"/>
                                          </a:rPr>
                                          <m:t>𝜎</m:t>
                                        </m:r>
                                      </m:e>
                                      <m:sup>
                                        <m:r>
                                          <a:rPr lang="en-US" sz="2200" i="1" kern="1200">
                                            <a:solidFill>
                                              <a:schemeClr val="tx1"/>
                                            </a:solidFill>
                                            <a:effectLst/>
                                            <a:latin typeface="Cambria Math" panose="02040503050406030204" pitchFamily="18" charset="0"/>
                                            <a:ea typeface="+mn-ea"/>
                                            <a:cs typeface="+mn-cs"/>
                                          </a:rPr>
                                          <m:t>2</m:t>
                                        </m:r>
                                      </m:sup>
                                    </m:sSup>
                                    <m:r>
                                      <a:rPr lang="en-US" sz="2200" b="1" i="1" kern="1200">
                                        <a:solidFill>
                                          <a:schemeClr val="tx1"/>
                                        </a:solidFill>
                                        <a:effectLst/>
                                        <a:latin typeface="Cambria Math" panose="02040503050406030204" pitchFamily="18" charset="0"/>
                                        <a:ea typeface="+mn-ea"/>
                                        <a:cs typeface="+mn-cs"/>
                                      </a:rPr>
                                      <m:t>𝐈</m:t>
                                    </m:r>
                                  </m:e>
                                </m:d>
                              </m:oMath>
                            </m:oMathPara>
                          </a14:m>
                          <a:endParaRPr lang="en-US" sz="2200" dirty="0">
                            <a:solidFill>
                              <a:srgbClr val="7030A0"/>
                            </a:solidFill>
                            <a:effectLst/>
                            <a:latin typeface="Century" panose="02040604050505020304" pitchFamily="18" charset="0"/>
                            <a:ea typeface="游明朝" panose="02020400000000000000" pitchFamily="18" charset="-128"/>
                            <a:cs typeface="Times New Roman" panose="02020603050405020304" pitchFamily="18" charset="0"/>
                          </a:endParaRPr>
                        </a:p>
                      </a:txBody>
                      <a:tcP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004830"/>
                      </a:ext>
                    </a:extLst>
                  </a:tr>
                </a:tbl>
              </a:graphicData>
            </a:graphic>
          </p:graphicFrame>
        </mc:Choice>
        <mc:Fallback xmlns="">
          <p:graphicFrame>
            <p:nvGraphicFramePr>
              <p:cNvPr id="2" name="Table 1">
                <a:extLst>
                  <a:ext uri="{FF2B5EF4-FFF2-40B4-BE49-F238E27FC236}">
                    <a16:creationId xmlns:a16="http://schemas.microsoft.com/office/drawing/2014/main" id="{AE6739E2-0D03-4CDB-9197-239A548D117A}"/>
                  </a:ext>
                </a:extLst>
              </p:cNvPr>
              <p:cNvGraphicFramePr>
                <a:graphicFrameLocks noGrp="1"/>
              </p:cNvGraphicFramePr>
              <p:nvPr>
                <p:extLst>
                  <p:ext uri="{D42A27DB-BD31-4B8C-83A1-F6EECF244321}">
                    <p14:modId xmlns:p14="http://schemas.microsoft.com/office/powerpoint/2010/main" val="1053827769"/>
                  </p:ext>
                </p:extLst>
              </p:nvPr>
            </p:nvGraphicFramePr>
            <p:xfrm>
              <a:off x="673796" y="1307004"/>
              <a:ext cx="10434005" cy="5059680"/>
            </p:xfrm>
            <a:graphic>
              <a:graphicData uri="http://schemas.openxmlformats.org/drawingml/2006/table">
                <a:tbl>
                  <a:tblPr firstRow="1" firstCol="1" bandRow="1"/>
                  <a:tblGrid>
                    <a:gridCol w="5114161">
                      <a:extLst>
                        <a:ext uri="{9D8B030D-6E8A-4147-A177-3AD203B41FA5}">
                          <a16:colId xmlns:a16="http://schemas.microsoft.com/office/drawing/2014/main" val="1605291426"/>
                        </a:ext>
                      </a:extLst>
                    </a:gridCol>
                    <a:gridCol w="5319844">
                      <a:extLst>
                        <a:ext uri="{9D8B030D-6E8A-4147-A177-3AD203B41FA5}">
                          <a16:colId xmlns:a16="http://schemas.microsoft.com/office/drawing/2014/main" val="1166595760"/>
                        </a:ext>
                      </a:extLst>
                    </a:gridCol>
                  </a:tblGrid>
                  <a:tr h="335280">
                    <a:tc>
                      <a:txBody>
                        <a:bodyPr/>
                        <a:lstStyle/>
                        <a:p>
                          <a:pPr algn="ctr">
                            <a:lnSpc>
                              <a:spcPct val="100000"/>
                            </a:lnSpc>
                            <a:spcBef>
                              <a:spcPts val="400"/>
                            </a:spcBef>
                            <a:spcAft>
                              <a:spcPts val="400"/>
                            </a:spcAft>
                          </a:pPr>
                          <a:r>
                            <a:rPr lang="en-US" sz="2200" b="1" dirty="0">
                              <a:effectLst/>
                              <a:latin typeface="Century" panose="02040604050505020304" pitchFamily="18" charset="0"/>
                              <a:ea typeface="游明朝" panose="02020400000000000000" pitchFamily="18" charset="-128"/>
                              <a:cs typeface="Times New Roman" panose="02020603050405020304" pitchFamily="18" charset="0"/>
                            </a:rPr>
                            <a:t>Model Names</a:t>
                          </a:r>
                          <a:endParaRPr lang="en-US" sz="2200" dirty="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0000"/>
                            </a:lnSpc>
                            <a:spcBef>
                              <a:spcPts val="400"/>
                            </a:spcBef>
                            <a:spcAft>
                              <a:spcPts val="400"/>
                            </a:spcAft>
                          </a:pPr>
                          <a:r>
                            <a:rPr lang="en-US" sz="2200" b="1" dirty="0">
                              <a:effectLst/>
                              <a:latin typeface="Century" panose="02040604050505020304" pitchFamily="18" charset="0"/>
                              <a:ea typeface="游明朝" panose="02020400000000000000" pitchFamily="18" charset="-128"/>
                              <a:cs typeface="Times New Roman" panose="02020603050405020304" pitchFamily="18" charset="0"/>
                            </a:rPr>
                            <a:t>Linear Models</a:t>
                          </a:r>
                          <a:endParaRPr lang="en-US" sz="2200" dirty="0">
                            <a:effectLst/>
                            <a:latin typeface="Century" panose="02040604050505020304" pitchFamily="18" charset="0"/>
                            <a:ea typeface="游明朝" panose="02020400000000000000" pitchFamily="18" charset="-128"/>
                            <a:cs typeface="Times New Roman" panose="02020603050405020304" pitchFamily="18" charset="0"/>
                          </a:endParaRP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7591764"/>
                      </a:ext>
                    </a:extLst>
                  </a:tr>
                  <a:tr h="1544320">
                    <a:tc>
                      <a:txBody>
                        <a:bodyPr/>
                        <a:lstStyle/>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Spatial Autocorrelation</a:t>
                          </a:r>
                        </a:p>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(SAC) or </a:t>
                          </a:r>
                        </a:p>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Spatial Autoregressive with Spatial Error (SARAR) </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96334" t="-27165" r="-229" b="-206299"/>
                          </a:stretch>
                        </a:blipFill>
                      </a:tcPr>
                    </a:tc>
                    <a:extLst>
                      <a:ext uri="{0D108BD9-81ED-4DB2-BD59-A6C34878D82A}">
                        <a16:rowId xmlns:a16="http://schemas.microsoft.com/office/drawing/2014/main" val="1635021101"/>
                      </a:ext>
                    </a:extLst>
                  </a:tr>
                  <a:tr h="772160">
                    <a:tc>
                      <a:txBody>
                        <a:bodyPr/>
                        <a:lstStyle/>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Spatial Durbin Model</a:t>
                          </a:r>
                        </a:p>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(SDM)</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96334" t="-254331" r="-229" b="-312598"/>
                          </a:stretch>
                        </a:blipFill>
                      </a:tcPr>
                    </a:tc>
                    <a:extLst>
                      <a:ext uri="{0D108BD9-81ED-4DB2-BD59-A6C34878D82A}">
                        <a16:rowId xmlns:a16="http://schemas.microsoft.com/office/drawing/2014/main" val="1543742061"/>
                      </a:ext>
                    </a:extLst>
                  </a:tr>
                  <a:tr h="1158240">
                    <a:tc>
                      <a:txBody>
                        <a:bodyPr/>
                        <a:lstStyle/>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Spatial Durbin Error Model</a:t>
                          </a:r>
                        </a:p>
                        <a:p>
                          <a:pPr>
                            <a:lnSpc>
                              <a:spcPct val="100000"/>
                            </a:lnSpc>
                            <a:spcBef>
                              <a:spcPts val="400"/>
                            </a:spcBef>
                            <a:spcAft>
                              <a:spcPts val="400"/>
                            </a:spcAft>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(SDEM)</a:t>
                          </a:r>
                        </a:p>
                      </a:txBody>
                      <a:tcPr marL="37829" marR="3782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marL="37829" marR="3782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96334" t="-236842" r="-229" b="-108947"/>
                          </a:stretch>
                        </a:blipFill>
                      </a:tcPr>
                    </a:tc>
                    <a:extLst>
                      <a:ext uri="{0D108BD9-81ED-4DB2-BD59-A6C34878D82A}">
                        <a16:rowId xmlns:a16="http://schemas.microsoft.com/office/drawing/2014/main" val="2835515281"/>
                      </a:ext>
                    </a:extLst>
                  </a:tr>
                  <a:tr h="1249680">
                    <a:tc>
                      <a:txBody>
                        <a:bodyPr/>
                        <a:lstStyle/>
                        <a:p>
                          <a:pPr marL="0" marR="0" lvl="0" indent="0" algn="l" defTabSz="457200" rtl="0" eaLnBrk="1" fontAlgn="auto" latinLnBrk="0" hangingPunct="1">
                            <a:lnSpc>
                              <a:spcPct val="100000"/>
                            </a:lnSpc>
                            <a:spcBef>
                              <a:spcPts val="400"/>
                            </a:spcBef>
                            <a:spcAft>
                              <a:spcPts val="400"/>
                            </a:spcAft>
                            <a:buClrTx/>
                            <a:buSzTx/>
                            <a:buFontTx/>
                            <a:buNone/>
                            <a:tabLst/>
                            <a:defRPr/>
                          </a:pPr>
                          <a:r>
                            <a:rPr lang="en-US" sz="2200" dirty="0">
                              <a:effectLst/>
                              <a:latin typeface="Century" panose="02040604050505020304" pitchFamily="18" charset="0"/>
                              <a:ea typeface="游明朝" panose="02020400000000000000" pitchFamily="18" charset="-128"/>
                              <a:cs typeface="Times New Roman" panose="02020603050405020304" pitchFamily="18" charset="0"/>
                            </a:rPr>
                            <a:t>General Nested Spatial Model (GNS)</a:t>
                          </a:r>
                        </a:p>
                      </a:txBody>
                      <a:tcP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a:p>
                      </a:txBody>
                      <a:tcP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96334" t="-312195" r="-229" b="-976"/>
                          </a:stretch>
                        </a:blipFill>
                      </a:tcPr>
                    </a:tc>
                    <a:extLst>
                      <a:ext uri="{0D108BD9-81ED-4DB2-BD59-A6C34878D82A}">
                        <a16:rowId xmlns:a16="http://schemas.microsoft.com/office/drawing/2014/main" val="8004830"/>
                      </a:ext>
                    </a:extLst>
                  </a:tr>
                </a:tbl>
              </a:graphicData>
            </a:graphic>
          </p:graphicFrame>
        </mc:Fallback>
      </mc:AlternateContent>
    </p:spTree>
    <p:extLst>
      <p:ext uri="{BB962C8B-B14F-4D97-AF65-F5344CB8AC3E}">
        <p14:creationId xmlns:p14="http://schemas.microsoft.com/office/powerpoint/2010/main" val="43395106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64</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Neighborhood System</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914400" rtl="0" eaLnBrk="1" fontAlgn="auto" latinLnBrk="0" hangingPunct="1">
                  <a:lnSpc>
                    <a:spcPct val="150000"/>
                  </a:lnSpc>
                  <a:spcBef>
                    <a:spcPts val="0"/>
                  </a:spcBef>
                  <a:spcAft>
                    <a:spcPts val="0"/>
                  </a:spcAft>
                  <a:buClr>
                    <a:srgbClr val="C00000"/>
                  </a:buClr>
                  <a:buSzTx/>
                  <a:buFont typeface="Wingdings 3" charset="2"/>
                  <a:buChar char=""/>
                  <a:tabLst/>
                  <a:defRPr/>
                </a:pPr>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Construction of </a:t>
                </a:r>
                <a:r>
                  <a:rPr kumimoji="0" lang="en-US" sz="2200" b="1"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W</a:t>
                </a:r>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matrix based on a spatial lattice matrix, </a:t>
                </a:r>
                <a14:m>
                  <m:oMath xmlns:m="http://schemas.openxmlformats.org/officeDocument/2006/math">
                    <m:r>
                      <a:rPr kumimoji="0" lang="en-US" sz="2200" b="1"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𝐃</m:t>
                    </m:r>
                  </m:oMath>
                </a14:m>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a:t>
                </a:r>
                <a:r>
                  <a:rPr kumimoji="0" lang="en-US" sz="2200" b="0" i="0" u="none" strike="noStrike" kern="150" cap="none" spc="0" normalizeH="0" baseline="0" noProof="0" dirty="0" err="1">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Cressie</a:t>
                </a:r>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1991),</a:t>
                </a:r>
                <a:endParaRPr kumimoji="0" lang="en-US" sz="22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Arial" panose="020B0604020202020204" pitchFamily="34" charset="0"/>
                </a:endParaRPr>
              </a:p>
              <a:p>
                <a:pPr marL="0" marR="0" lvl="0" indent="0" algn="r" defTabSz="914400" rtl="0" eaLnBrk="1" fontAlgn="auto" latinLnBrk="0" hangingPunct="1">
                  <a:lnSpc>
                    <a:spcPct val="150000"/>
                  </a:lnSpc>
                  <a:spcBef>
                    <a:spcPts val="0"/>
                  </a:spcBef>
                  <a:spcAft>
                    <a:spcPts val="0"/>
                  </a:spcAft>
                  <a:buClrTx/>
                  <a:buSzTx/>
                  <a:buFont typeface="Wingdings 3" charset="2"/>
                  <a:buNone/>
                  <a:tabLst/>
                  <a:defRPr/>
                </a:pPr>
                <a14:m>
                  <m:oMathPara xmlns:m="http://schemas.openxmlformats.org/officeDocument/2006/math">
                    <m:oMathParaPr>
                      <m:jc m:val="centerGroup"/>
                    </m:oMathParaPr>
                    <m:oMath xmlns:m="http://schemas.openxmlformats.org/officeDocument/2006/math">
                      <m:r>
                        <a:rPr kumimoji="0" lang="en-US" sz="2200" b="1"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𝐃</m:t>
                      </m:r>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m:t>
                      </m:r>
                      <m:d>
                        <m:dPr>
                          <m:begChr m:val="{"/>
                          <m:endChr m:val="}"/>
                          <m:ctrlP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ctrlPr>
                        </m:dPr>
                        <m:e>
                          <m:sSub>
                            <m:sSubPr>
                              <m:ctrlP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ctrlPr>
                            </m:sSubPr>
                            <m:e>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𝑠</m:t>
                              </m:r>
                            </m:e>
                            <m:sub>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𝑖</m:t>
                              </m:r>
                            </m:sub>
                          </m:sSub>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m:t>
                          </m:r>
                          <m:d>
                            <m:dPr>
                              <m:ctrlP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ctrlPr>
                            </m:dPr>
                            <m:e>
                              <m:sSub>
                                <m:sSubPr>
                                  <m:ctrlP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ctrlPr>
                                </m:sSubPr>
                                <m:e>
                                  <m:r>
                                    <a:rPr kumimoji="0" lang="en-US" sz="2200" b="0" i="1" u="none" strike="noStrike" kern="150" cap="none" spc="0" normalizeH="0" baseline="0" noProof="0" smtClean="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𝑐</m:t>
                                  </m:r>
                                </m:e>
                                <m:sub>
                                  <m:r>
                                    <a:rPr kumimoji="0" lang="en-US" sz="2200" b="0" i="1" u="none" strike="noStrike" kern="150" cap="none" spc="0" normalizeH="0" baseline="0" noProof="0" smtClean="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𝑖</m:t>
                                  </m:r>
                                </m:sub>
                              </m:sSub>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m:t>
                              </m:r>
                              <m:sSub>
                                <m:sSubPr>
                                  <m:ctrlP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ctrlPr>
                                </m:sSubPr>
                                <m:e>
                                  <m:r>
                                    <a:rPr kumimoji="0" lang="en-US" sz="2200" b="0" i="1" u="none" strike="noStrike" kern="150" cap="none" spc="0" normalizeH="0" baseline="0" noProof="0" smtClean="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𝑟</m:t>
                                  </m:r>
                                </m:e>
                                <m:sub>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𝑖</m:t>
                                  </m:r>
                                </m:sub>
                              </m:sSub>
                            </m:e>
                          </m:d>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 :</m:t>
                          </m:r>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𝑖</m:t>
                          </m:r>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=1,…, </m:t>
                          </m:r>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𝒵</m:t>
                          </m:r>
                        </m:e>
                      </m:d>
                    </m:oMath>
                  </m:oMathPara>
                </a14:m>
                <a:endParaRPr kumimoji="0" lang="en-US" sz="22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Arial" panose="020B0604020202020204" pitchFamily="34" charset="0"/>
                </a:endParaRPr>
              </a:p>
              <a:p>
                <a:pPr marL="342900" marR="0" lvl="0" indent="0" algn="just" defTabSz="914400" rtl="0" eaLnBrk="1" fontAlgn="auto" latinLnBrk="0" hangingPunct="1">
                  <a:lnSpc>
                    <a:spcPct val="150000"/>
                  </a:lnSpc>
                  <a:spcBef>
                    <a:spcPts val="0"/>
                  </a:spcBef>
                  <a:spcAft>
                    <a:spcPts val="0"/>
                  </a:spcAft>
                  <a:buClrTx/>
                  <a:buSzTx/>
                  <a:buFont typeface="Wingdings 3" charset="2"/>
                  <a:buNone/>
                  <a:tabLst>
                    <a:tab pos="466725" algn="l"/>
                  </a:tabLst>
                  <a:defRPr/>
                </a:pPr>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where, </a:t>
                </a:r>
                <a14:m>
                  <m:oMath xmlns:m="http://schemas.openxmlformats.org/officeDocument/2006/math">
                    <m:sSub>
                      <m:sSubPr>
                        <m:ctrlP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ctrlPr>
                      </m:sSubPr>
                      <m:e>
                        <m:r>
                          <a:rPr kumimoji="0" lang="en-US" sz="2200" b="0" i="1" u="none" strike="noStrike" kern="150" cap="none" spc="0" normalizeH="0" baseline="0" noProof="0" smtClean="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𝑐</m:t>
                        </m:r>
                      </m:e>
                      <m:sub>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𝑖</m:t>
                        </m:r>
                      </m:sub>
                    </m:sSub>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=1,…,</m:t>
                    </m:r>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𝑐</m:t>
                    </m:r>
                  </m:oMath>
                </a14:m>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and </a:t>
                </a:r>
                <a14:m>
                  <m:oMath xmlns:m="http://schemas.openxmlformats.org/officeDocument/2006/math">
                    <m:sSub>
                      <m:sSubPr>
                        <m:ctrlP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ctrlPr>
                      </m:sSubPr>
                      <m:e>
                        <m:r>
                          <a:rPr kumimoji="0" lang="en-US" sz="2200" b="0" i="1" u="none" strike="noStrike" kern="150" cap="none" spc="0" normalizeH="0" baseline="0" noProof="0" smtClean="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𝑟</m:t>
                        </m:r>
                      </m:e>
                      <m:sub>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𝑖</m:t>
                        </m:r>
                      </m:sub>
                    </m:sSub>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=1,…,</m:t>
                    </m:r>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𝑟</m:t>
                    </m:r>
                  </m:oMath>
                </a14:m>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given that </a:t>
                </a:r>
                <a14:m>
                  <m:oMath xmlns:m="http://schemas.openxmlformats.org/officeDocument/2006/math">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𝑟</m:t>
                    </m:r>
                  </m:oMath>
                </a14:m>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and </a:t>
                </a:r>
                <a14:m>
                  <m:oMath xmlns:m="http://schemas.openxmlformats.org/officeDocument/2006/math">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𝑐</m:t>
                    </m:r>
                  </m:oMath>
                </a14:m>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are row and column of </a:t>
                </a:r>
                <a14:m>
                  <m:oMath xmlns:m="http://schemas.openxmlformats.org/officeDocument/2006/math">
                    <m:r>
                      <a:rPr kumimoji="0" lang="en-US" sz="2200" b="1"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𝐃</m:t>
                    </m:r>
                  </m:oMath>
                </a14:m>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respectively, and </a:t>
                </a:r>
                <a14:m>
                  <m:oMath xmlns:m="http://schemas.openxmlformats.org/officeDocument/2006/math">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𝒵</m:t>
                    </m:r>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m:t>
                    </m:r>
                    <m:r>
                      <a:rPr kumimoji="0" lang="en-US" sz="2200" b="0" i="1" u="none" strike="noStrike" kern="150" cap="none" spc="0" normalizeH="0" baseline="0" noProof="0">
                        <a:ln>
                          <a:noFill/>
                        </a:ln>
                        <a:solidFill>
                          <a:srgbClr val="000000"/>
                        </a:solidFill>
                        <a:effectLst/>
                        <a:uLnTx/>
                        <a:uFillTx/>
                        <a:latin typeface="Cambria Math" panose="02040503050406030204" pitchFamily="18" charset="0"/>
                        <a:ea typeface="SimSun" panose="02010600030101010101" pitchFamily="2" charset="-122"/>
                        <a:cs typeface="Arial" panose="020B0604020202020204" pitchFamily="34" charset="0"/>
                      </a:rPr>
                      <m:t>𝑟𝑐</m:t>
                    </m:r>
                  </m:oMath>
                </a14:m>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is the data size on a given </a:t>
                </a:r>
                <a:r>
                  <a:rPr kumimoji="0" lang="en-US" sz="2200" b="1"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rectangular</a:t>
                </a:r>
                <a:r>
                  <a:rPr kumimoji="0" lang="en-US" sz="22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 lattice.</a:t>
                </a:r>
                <a:endPar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endParaRPr>
              </a:p>
              <a:p>
                <a:pPr marL="342900" marR="0" lvl="0" indent="-342900" algn="just" defTabSz="457200" rtl="0" eaLnBrk="1" fontAlgn="auto" latinLnBrk="0" hangingPunct="1">
                  <a:lnSpc>
                    <a:spcPct val="150000"/>
                  </a:lnSpc>
                  <a:spcBef>
                    <a:spcPts val="0"/>
                  </a:spcBef>
                  <a:spcAft>
                    <a:spcPts val="0"/>
                  </a:spcAft>
                  <a:buClr>
                    <a:srgbClr val="C00000"/>
                  </a:buClr>
                  <a:buSzPct val="80000"/>
                  <a:buFont typeface="Wingdings 3" charset="2"/>
                  <a:buChar char=""/>
                  <a:tabLst>
                    <a:tab pos="5311140" algn="l"/>
                  </a:tabLst>
                  <a:defRPr/>
                </a:pP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In binary relationship, we will have </a:t>
                </a:r>
                <a14:m>
                  <m:oMath xmlns:m="http://schemas.openxmlformats.org/officeDocument/2006/math">
                    <m:sSub>
                      <m:sSubPr>
                        <m:ctrlP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ctrlPr>
                      </m:sSubPr>
                      <m:e>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𝑤</m:t>
                        </m:r>
                      </m:e>
                      <m:sub>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𝑖𝑖</m:t>
                        </m:r>
                      </m:sub>
                    </m:sSub>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=0</m:t>
                    </m:r>
                  </m:oMath>
                </a14:m>
                <a:r>
                  <a:rPr kumimoji="1" lang="en-US" sz="2200" b="1"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a:t>
                </a: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and </a:t>
                </a:r>
                <a14:m>
                  <m:oMath xmlns:m="http://schemas.openxmlformats.org/officeDocument/2006/math">
                    <m:sSub>
                      <m:sSubPr>
                        <m:ctrlP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ctrlPr>
                      </m:sSubPr>
                      <m:e>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𝑤</m:t>
                        </m:r>
                      </m:e>
                      <m:sub>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𝑖𝑗</m:t>
                        </m:r>
                      </m:sub>
                    </m:sSub>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=1</m:t>
                    </m:r>
                  </m:oMath>
                </a14:m>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a:t>
                </a:r>
                <a:r>
                  <a:rPr kumimoji="1" lang="en-US" sz="2200" b="0" i="0" u="none" strike="noStrike" kern="150" cap="none" spc="0" normalizeH="0" baseline="0" noProof="0" dirty="0" err="1">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iff</a:t>
                </a:r>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state </a:t>
                </a:r>
                <a14:m>
                  <m:oMath xmlns:m="http://schemas.openxmlformats.org/officeDocument/2006/math">
                    <m:r>
                      <a:rPr kumimoji="1" lang="en-US" sz="2200" b="0" i="1" u="none" strike="noStrike" kern="15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𝑗</m:t>
                    </m:r>
                  </m:oMath>
                </a14:m>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has a common border with state </a:t>
                </a:r>
                <a14:m>
                  <m:oMath xmlns:m="http://schemas.openxmlformats.org/officeDocument/2006/math">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𝑖</m:t>
                    </m:r>
                  </m:oMath>
                </a14:m>
                <a:r>
                  <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otherwise </a:t>
                </a:r>
                <a14:m>
                  <m:oMath xmlns:m="http://schemas.openxmlformats.org/officeDocument/2006/math">
                    <m:sSub>
                      <m:sSubPr>
                        <m:ctrlP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ctrlPr>
                      </m:sSubPr>
                      <m:e>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𝑤</m:t>
                        </m:r>
                      </m:e>
                      <m:sub>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𝑖𝑗</m:t>
                        </m:r>
                      </m:sub>
                    </m:sSub>
                    <m:r>
                      <a:rPr kumimoji="1" lang="en-US" sz="2200" b="0" i="1" u="none" strike="noStrike" kern="1200" cap="none" spc="0" normalizeH="0" baseline="0" noProof="0">
                        <a:ln>
                          <a:noFill/>
                        </a:ln>
                        <a:solidFill>
                          <a:prstClr val="black"/>
                        </a:solidFill>
                        <a:effectLst/>
                        <a:uLnTx/>
                        <a:uFillTx/>
                        <a:latin typeface="Cambria Math" panose="02040503050406030204" pitchFamily="18" charset="0"/>
                        <a:ea typeface="Yu Mincho" panose="02020400000000000000" pitchFamily="18" charset="-128"/>
                        <a:cs typeface="Times New Roman" panose="02020603050405020304" pitchFamily="18" charset="0"/>
                      </a:rPr>
                      <m:t>=0.</m:t>
                    </m:r>
                  </m:oMath>
                </a14:m>
                <a:endParaRPr kumimoji="1" lang="en-US" sz="22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endParaRP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1116604" cy="5288061"/>
              </a:xfrm>
              <a:prstGeom prst="rect">
                <a:avLst/>
              </a:prstGeom>
              <a:blipFill>
                <a:blip r:embed="rId2"/>
                <a:stretch>
                  <a:fillRect l="-658" r="-658"/>
                </a:stretch>
              </a:blipFill>
            </p:spPr>
            <p:txBody>
              <a:bodyPr/>
              <a:lstStyle/>
              <a:p>
                <a:r>
                  <a:rPr lang="en-US">
                    <a:noFill/>
                  </a:rPr>
                  <a:t> </a:t>
                </a:r>
              </a:p>
            </p:txBody>
          </p:sp>
        </mc:Fallback>
      </mc:AlternateContent>
      <p:pic>
        <p:nvPicPr>
          <p:cNvPr id="27" name="Picture 26">
            <a:extLst>
              <a:ext uri="{FF2B5EF4-FFF2-40B4-BE49-F238E27FC236}">
                <a16:creationId xmlns:a16="http://schemas.microsoft.com/office/drawing/2014/main" id="{329B6A60-D209-4EEC-92F7-44041BA8FF25}"/>
              </a:ext>
            </a:extLst>
          </p:cNvPr>
          <p:cNvPicPr>
            <a:picLocks noChangeAspect="1"/>
          </p:cNvPicPr>
          <p:nvPr/>
        </p:nvPicPr>
        <p:blipFill>
          <a:blip r:embed="rId3"/>
          <a:stretch>
            <a:fillRect/>
          </a:stretch>
        </p:blipFill>
        <p:spPr>
          <a:xfrm>
            <a:off x="5241919" y="4483916"/>
            <a:ext cx="2006324" cy="1534662"/>
          </a:xfrm>
          <a:prstGeom prst="rect">
            <a:avLst/>
          </a:prstGeom>
        </p:spPr>
      </p:pic>
      <p:pic>
        <p:nvPicPr>
          <p:cNvPr id="28" name="Picture 27">
            <a:extLst>
              <a:ext uri="{FF2B5EF4-FFF2-40B4-BE49-F238E27FC236}">
                <a16:creationId xmlns:a16="http://schemas.microsoft.com/office/drawing/2014/main" id="{A675B8F2-241E-45B0-ADA7-23F6C45CBFB8}"/>
              </a:ext>
            </a:extLst>
          </p:cNvPr>
          <p:cNvPicPr>
            <a:picLocks noChangeAspect="1"/>
          </p:cNvPicPr>
          <p:nvPr/>
        </p:nvPicPr>
        <p:blipFill>
          <a:blip r:embed="rId4"/>
          <a:stretch>
            <a:fillRect/>
          </a:stretch>
        </p:blipFill>
        <p:spPr>
          <a:xfrm>
            <a:off x="8812286" y="4510454"/>
            <a:ext cx="2006325" cy="1534663"/>
          </a:xfrm>
          <a:prstGeom prst="rect">
            <a:avLst/>
          </a:prstGeom>
        </p:spPr>
      </p:pic>
      <p:pic>
        <p:nvPicPr>
          <p:cNvPr id="29" name="Picture 28">
            <a:extLst>
              <a:ext uri="{FF2B5EF4-FFF2-40B4-BE49-F238E27FC236}">
                <a16:creationId xmlns:a16="http://schemas.microsoft.com/office/drawing/2014/main" id="{6B033275-1562-4120-B3D9-AE14DF47B461}"/>
              </a:ext>
            </a:extLst>
          </p:cNvPr>
          <p:cNvPicPr>
            <a:picLocks noChangeAspect="1"/>
          </p:cNvPicPr>
          <p:nvPr/>
        </p:nvPicPr>
        <p:blipFill>
          <a:blip r:embed="rId5"/>
          <a:stretch>
            <a:fillRect/>
          </a:stretch>
        </p:blipFill>
        <p:spPr>
          <a:xfrm>
            <a:off x="1521872" y="4475124"/>
            <a:ext cx="1910289" cy="1569994"/>
          </a:xfrm>
          <a:prstGeom prst="rect">
            <a:avLst/>
          </a:prstGeom>
        </p:spPr>
      </p:pic>
      <p:sp>
        <p:nvSpPr>
          <p:cNvPr id="30" name="TextBox 29">
            <a:extLst>
              <a:ext uri="{FF2B5EF4-FFF2-40B4-BE49-F238E27FC236}">
                <a16:creationId xmlns:a16="http://schemas.microsoft.com/office/drawing/2014/main" id="{74200F47-900D-4BD6-8E6D-A7B9E9A38915}"/>
              </a:ext>
            </a:extLst>
          </p:cNvPr>
          <p:cNvSpPr txBox="1"/>
          <p:nvPr/>
        </p:nvSpPr>
        <p:spPr>
          <a:xfrm>
            <a:off x="718699" y="6172424"/>
            <a:ext cx="337624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Artificial Grid-cell</a:t>
            </a:r>
          </a:p>
        </p:txBody>
      </p:sp>
      <p:sp>
        <p:nvSpPr>
          <p:cNvPr id="31" name="TextBox 30">
            <a:extLst>
              <a:ext uri="{FF2B5EF4-FFF2-40B4-BE49-F238E27FC236}">
                <a16:creationId xmlns:a16="http://schemas.microsoft.com/office/drawing/2014/main" id="{635F641A-6E16-42E7-B064-4993A79F993B}"/>
              </a:ext>
            </a:extLst>
          </p:cNvPr>
          <p:cNvSpPr txBox="1"/>
          <p:nvPr/>
        </p:nvSpPr>
        <p:spPr>
          <a:xfrm>
            <a:off x="4772751" y="6172424"/>
            <a:ext cx="337624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Primary Neighborhood</a:t>
            </a:r>
          </a:p>
        </p:txBody>
      </p:sp>
      <p:sp>
        <p:nvSpPr>
          <p:cNvPr id="32" name="TextBox 31">
            <a:extLst>
              <a:ext uri="{FF2B5EF4-FFF2-40B4-BE49-F238E27FC236}">
                <a16:creationId xmlns:a16="http://schemas.microsoft.com/office/drawing/2014/main" id="{55EF1EDB-A068-4D13-AD8B-49CA13A32F55}"/>
              </a:ext>
            </a:extLst>
          </p:cNvPr>
          <p:cNvSpPr txBox="1"/>
          <p:nvPr/>
        </p:nvSpPr>
        <p:spPr>
          <a:xfrm>
            <a:off x="8214026" y="6172424"/>
            <a:ext cx="337624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Secondary Neighborhood</a:t>
            </a:r>
          </a:p>
        </p:txBody>
      </p:sp>
    </p:spTree>
    <p:extLst>
      <p:ext uri="{BB962C8B-B14F-4D97-AF65-F5344CB8AC3E}">
        <p14:creationId xmlns:p14="http://schemas.microsoft.com/office/powerpoint/2010/main" val="189381275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65</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Neighborhood System</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914400" rtl="0" eaLnBrk="1" fontAlgn="auto" latinLnBrk="0" hangingPunct="1">
                  <a:lnSpc>
                    <a:spcPct val="130000"/>
                  </a:lnSpc>
                  <a:spcBef>
                    <a:spcPts val="0"/>
                  </a:spcBef>
                  <a:spcAft>
                    <a:spcPts val="0"/>
                  </a:spcAft>
                  <a:buClr>
                    <a:srgbClr val="C00000"/>
                  </a:buClr>
                  <a:buSzTx/>
                  <a:buFont typeface="Wingdings 3" charset="2"/>
                  <a:buChar char=""/>
                  <a:tabLst/>
                  <a:defRPr/>
                </a:pPr>
                <a:r>
                  <a:rPr kumimoji="1" lang="en-US" sz="2600" b="0" i="0" u="none" strike="noStrike" kern="150" cap="none" spc="0" normalizeH="0" baseline="0" noProof="0" dirty="0">
                    <a:ln>
                      <a:noFill/>
                    </a:ln>
                    <a:solidFill>
                      <a:srgbClr val="FF0000"/>
                    </a:solidFill>
                    <a:effectLst/>
                    <a:uLnTx/>
                    <a:uFillTx/>
                    <a:latin typeface="Times New Roman" panose="02020603050405020304" pitchFamily="18" charset="0"/>
                    <a:ea typeface="Yu Mincho" panose="02020400000000000000" pitchFamily="18" charset="-128"/>
                    <a:cs typeface="Times New Roman" panose="02020603050405020304" pitchFamily="18" charset="0"/>
                  </a:rPr>
                  <a:t>Mathematical</a:t>
                </a:r>
                <a:r>
                  <a:rPr kumimoji="1" lang="en-US" sz="26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and </a:t>
                </a:r>
                <a:r>
                  <a:rPr kumimoji="1" lang="en-US" sz="2600" b="0" i="0" u="none" strike="noStrike" kern="150" cap="none" spc="0" normalizeH="0" baseline="0" noProof="0" dirty="0">
                    <a:ln>
                      <a:noFill/>
                    </a:ln>
                    <a:solidFill>
                      <a:srgbClr val="00B050"/>
                    </a:solidFill>
                    <a:effectLst/>
                    <a:uLnTx/>
                    <a:uFillTx/>
                    <a:latin typeface="Times New Roman" panose="02020603050405020304" pitchFamily="18" charset="0"/>
                    <a:ea typeface="Yu Mincho" panose="02020400000000000000" pitchFamily="18" charset="-128"/>
                    <a:cs typeface="Times New Roman" panose="02020603050405020304" pitchFamily="18" charset="0"/>
                  </a:rPr>
                  <a:t>statistical</a:t>
                </a:r>
                <a:r>
                  <a:rPr kumimoji="1" lang="en-US" sz="26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relationship:</a:t>
                </a:r>
              </a:p>
              <a:p>
                <a:pPr marL="398463"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r>
                  <a:rPr kumimoji="1" lang="en-US" sz="26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Primary:       </a:t>
                </a:r>
                <a14:m>
                  <m:oMath xmlns:m="http://schemas.openxmlformats.org/officeDocument/2006/math">
                    <m:sSub>
                      <m:sSub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5</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𝛼</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𝜌</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𝑝</m:t>
                        </m:r>
                      </m:sub>
                    </m:sSub>
                    <m:d>
                      <m:d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dPr>
                      <m:e>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25</m:t>
                            </m:r>
                          </m:sub>
                        </m:sSub>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2</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4</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5</m:t>
                            </m:r>
                          </m:sub>
                        </m:sSub>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4</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6</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5</m:t>
                            </m:r>
                          </m:sub>
                        </m:sSub>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6</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8</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5</m:t>
                            </m:r>
                          </m:sub>
                        </m:sSub>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8</m:t>
                            </m:r>
                          </m:sub>
                        </m:sSub>
                      </m:e>
                    </m:d>
                  </m:oMath>
                </a14:m>
                <a:endParaRPr kumimoji="1" lang="en-US" sz="26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endParaRPr>
              </a:p>
              <a:p>
                <a:pPr marL="398463" marR="0" lvl="0" indent="0" algn="just" defTabSz="914400" rtl="0" eaLnBrk="1" fontAlgn="auto" latinLnBrk="0" hangingPunct="1">
                  <a:lnSpc>
                    <a:spcPct val="130000"/>
                  </a:lnSpc>
                  <a:spcBef>
                    <a:spcPts val="0"/>
                  </a:spcBef>
                  <a:spcAft>
                    <a:spcPts val="600"/>
                  </a:spcAft>
                  <a:buClr>
                    <a:srgbClr val="C00000"/>
                  </a:buClr>
                  <a:buSzTx/>
                  <a:buFont typeface="Wingdings 3" charset="2"/>
                  <a:buNone/>
                  <a:tabLst/>
                  <a:defRPr/>
                </a:pPr>
                <a:r>
                  <a:rPr kumimoji="1" lang="en-US" sz="26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Secondary:   </a:t>
                </a:r>
                <a14:m>
                  <m:oMath xmlns:m="http://schemas.openxmlformats.org/officeDocument/2006/math">
                    <m:sSub>
                      <m:sSub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5</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𝛼</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𝜌</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𝑠</m:t>
                        </m:r>
                      </m:sub>
                    </m:sSub>
                    <m:d>
                      <m:d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dPr>
                      <m:e>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1</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5</m:t>
                            </m:r>
                          </m:sub>
                        </m:sSub>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1</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3</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5</m:t>
                            </m:r>
                          </m:sub>
                        </m:sSub>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3</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7</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5</m:t>
                            </m:r>
                          </m:sub>
                        </m:sSub>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7</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9</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5</m:t>
                            </m:r>
                          </m:sub>
                        </m:sSub>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9</m:t>
                            </m:r>
                          </m:sub>
                        </m:sSub>
                      </m:e>
                    </m:d>
                  </m:oMath>
                </a14:m>
                <a:endParaRPr kumimoji="1" lang="en-US" sz="26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endParaRPr>
              </a:p>
              <a:p>
                <a:pPr marL="398463" marR="0" lvl="0" indent="0" algn="just" defTabSz="914400" rtl="0" eaLnBrk="1" fontAlgn="auto" latinLnBrk="0" hangingPunct="1">
                  <a:lnSpc>
                    <a:spcPct val="100000"/>
                  </a:lnSpc>
                  <a:spcBef>
                    <a:spcPts val="0"/>
                  </a:spcBef>
                  <a:spcAft>
                    <a:spcPts val="0"/>
                  </a:spcAft>
                  <a:buClr>
                    <a:srgbClr val="C00000"/>
                  </a:buClr>
                  <a:buSzTx/>
                  <a:buFont typeface="Wingdings 3" charset="2"/>
                  <a:buNone/>
                  <a:tabLst/>
                  <a:defRPr/>
                </a:pPr>
                <a14:m>
                  <m:oMath xmlns:m="http://schemas.openxmlformats.org/officeDocument/2006/math">
                    <m:sSub>
                      <m:sSubPr>
                        <m:ctrlPr>
                          <a:rPr kumimoji="0" lang="en-US" sz="2600" b="1"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ctrlPr>
                      </m:sSubPr>
                      <m:e>
                        <m:r>
                          <a:rPr kumimoji="0" lang="en-US" sz="2600" b="1"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𝒘</m:t>
                        </m:r>
                      </m:e>
                      <m:sub>
                        <m:r>
                          <a:rPr kumimoji="0" lang="en-US" sz="2600" b="1"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𝟐𝟓</m:t>
                        </m:r>
                      </m:sub>
                    </m:sSub>
                  </m:oMath>
                </a14:m>
                <a:r>
                  <a:rPr kumimoji="1" lang="en-US" sz="2600" b="1" i="0" u="none" strike="noStrike" kern="150" cap="none" spc="0" normalizeH="0" baseline="0" noProof="0" dirty="0">
                    <a:ln>
                      <a:noFill/>
                    </a:ln>
                    <a:solidFill>
                      <a:srgbClr val="FF0000"/>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 weighted relationship between region 2 and 5</a:t>
                </a:r>
              </a:p>
              <a:p>
                <a:pPr marL="398463" marR="0" lvl="0" indent="0" algn="just" defTabSz="914400" rtl="0" eaLnBrk="1" fontAlgn="auto" latinLnBrk="0" hangingPunct="1">
                  <a:lnSpc>
                    <a:spcPct val="100000"/>
                  </a:lnSpc>
                  <a:spcBef>
                    <a:spcPts val="0"/>
                  </a:spcBef>
                  <a:spcAft>
                    <a:spcPts val="0"/>
                  </a:spcAft>
                  <a:buClr>
                    <a:srgbClr val="C00000"/>
                  </a:buClr>
                  <a:buSzTx/>
                  <a:buFont typeface="Wingdings 3" charset="2"/>
                  <a:buNone/>
                  <a:tabLst/>
                  <a:defRPr/>
                </a:pPr>
                <a14:m>
                  <m:oMath xmlns:m="http://schemas.openxmlformats.org/officeDocument/2006/math">
                    <m:sSub>
                      <m:sSubPr>
                        <m:ctrlPr>
                          <a:rPr kumimoji="0" lang="en-US" sz="2600" b="1" i="1"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ctrlPr>
                      </m:sSubPr>
                      <m:e>
                        <m:r>
                          <a:rPr kumimoji="0" lang="en-US" sz="2600" b="1" i="1" u="none" strike="noStrike" kern="1200" cap="none" spc="0" normalizeH="0" baseline="0" noProof="0">
                            <a:ln>
                              <a:noFill/>
                            </a:ln>
                            <a:solidFill>
                              <a:srgbClr val="00B0F0"/>
                            </a:solidFill>
                            <a:effectLst/>
                            <a:uLnTx/>
                            <a:uFillTx/>
                            <a:latin typeface="Cambria Math" panose="02040503050406030204" pitchFamily="18" charset="0"/>
                            <a:ea typeface="+mn-ea"/>
                            <a:cs typeface="+mn-cs"/>
                          </a:rPr>
                          <m:t>𝒘</m:t>
                        </m:r>
                      </m:e>
                      <m:sub>
                        <m:r>
                          <a:rPr kumimoji="0" lang="en-US" sz="2600" b="1" i="1"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t>𝟕𝟓</m:t>
                        </m:r>
                      </m:sub>
                    </m:sSub>
                  </m:oMath>
                </a14:m>
                <a:r>
                  <a:rPr kumimoji="1" lang="en-US" sz="2600" b="1" i="0" u="none" strike="noStrike" kern="150" cap="none" spc="0" normalizeH="0" baseline="0" noProof="0" dirty="0">
                    <a:ln>
                      <a:noFill/>
                    </a:ln>
                    <a:solidFill>
                      <a:srgbClr val="00B0F0"/>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 weighted relationship between region 7 and 5</a:t>
                </a:r>
              </a:p>
              <a:p>
                <a:pPr marL="2625725" marR="0" lvl="0" indent="0" algn="just" defTabSz="914400" rtl="0" eaLnBrk="1" fontAlgn="auto" latinLnBrk="0" hangingPunct="1">
                  <a:lnSpc>
                    <a:spcPct val="100000"/>
                  </a:lnSpc>
                  <a:spcBef>
                    <a:spcPts val="0"/>
                  </a:spcBef>
                  <a:spcAft>
                    <a:spcPts val="0"/>
                  </a:spcAft>
                  <a:buClr>
                    <a:srgbClr val="C00000"/>
                  </a:buClr>
                  <a:buSzTx/>
                  <a:buFont typeface="Wingdings 3" charset="2"/>
                  <a:buNone/>
                  <a:tabLst/>
                  <a:defRPr/>
                </a:pPr>
                <a14:m>
                  <m:oMathPara xmlns:m="http://schemas.openxmlformats.org/officeDocument/2006/math">
                    <m:oMathParaPr>
                      <m:jc m:val="left"/>
                    </m:oMathParaPr>
                    <m:oMath xmlns:m="http://schemas.openxmlformats.org/officeDocument/2006/math">
                      <m:sSub>
                        <m:sSub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𝑖</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𝛼</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𝜌</m:t>
                      </m:r>
                      <m:nary>
                        <m:naryPr>
                          <m:chr m:val="∑"/>
                          <m:limLoc m:val="undOvr"/>
                          <m:supHide m:val="on"/>
                          <m:ctrlPr>
                            <a:rPr kumimoji="0" lang="en-US" sz="26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naryPr>
                        <m:sub>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𝑗</m:t>
                          </m:r>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𝑖</m:t>
                          </m:r>
                        </m:sub>
                        <m:sup/>
                        <m:e>
                          <m:sSub>
                            <m:sSubPr>
                              <m:ctrlP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𝑖𝑗</m:t>
                              </m:r>
                            </m:sub>
                          </m:sSub>
                          <m:sSub>
                            <m:sSubPr>
                              <m:ctrlP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𝑗</m:t>
                              </m:r>
                            </m:sub>
                          </m:sSub>
                        </m:e>
                      </m:nary>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𝜀</m:t>
                          </m:r>
                        </m:e>
                        <m: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𝑖</m:t>
                          </m:r>
                        </m:sub>
                      </m:s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𝜀</m:t>
                          </m:r>
                        </m:e>
                        <m: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𝑖</m:t>
                          </m:r>
                        </m:sub>
                      </m:s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 </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𝑁</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(0,</m:t>
                      </m:r>
                      <m:sSup>
                        <m:sSup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p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𝜎</m:t>
                          </m:r>
                        </m:e>
                        <m:sup>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2</m:t>
                          </m:r>
                        </m:sup>
                      </m:sSup>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oMath>
                  </m:oMathPara>
                </a14:m>
                <a:endParaRPr kumimoji="1" lang="en-US" sz="26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endParaRP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1116604" cy="5288061"/>
              </a:xfrm>
              <a:prstGeom prst="rect">
                <a:avLst/>
              </a:prstGeom>
              <a:blipFill>
                <a:blip r:embed="rId2"/>
                <a:stretch>
                  <a:fillRect l="-877"/>
                </a:stretch>
              </a:blipFill>
            </p:spPr>
            <p:txBody>
              <a:bodyPr/>
              <a:lstStyle/>
              <a:p>
                <a:r>
                  <a:rPr lang="en-US">
                    <a:noFill/>
                  </a:rPr>
                  <a:t> </a:t>
                </a:r>
              </a:p>
            </p:txBody>
          </p:sp>
        </mc:Fallback>
      </mc:AlternateContent>
      <p:pic>
        <p:nvPicPr>
          <p:cNvPr id="27" name="Picture 26">
            <a:extLst>
              <a:ext uri="{FF2B5EF4-FFF2-40B4-BE49-F238E27FC236}">
                <a16:creationId xmlns:a16="http://schemas.microsoft.com/office/drawing/2014/main" id="{329B6A60-D209-4EEC-92F7-44041BA8FF25}"/>
              </a:ext>
            </a:extLst>
          </p:cNvPr>
          <p:cNvPicPr>
            <a:picLocks noChangeAspect="1"/>
          </p:cNvPicPr>
          <p:nvPr/>
        </p:nvPicPr>
        <p:blipFill>
          <a:blip r:embed="rId3"/>
          <a:stretch>
            <a:fillRect/>
          </a:stretch>
        </p:blipFill>
        <p:spPr>
          <a:xfrm>
            <a:off x="5433339" y="4732009"/>
            <a:ext cx="2006324" cy="1534662"/>
          </a:xfrm>
          <a:prstGeom prst="rect">
            <a:avLst/>
          </a:prstGeom>
        </p:spPr>
      </p:pic>
      <p:pic>
        <p:nvPicPr>
          <p:cNvPr id="28" name="Picture 27">
            <a:extLst>
              <a:ext uri="{FF2B5EF4-FFF2-40B4-BE49-F238E27FC236}">
                <a16:creationId xmlns:a16="http://schemas.microsoft.com/office/drawing/2014/main" id="{A675B8F2-241E-45B0-ADA7-23F6C45CBFB8}"/>
              </a:ext>
            </a:extLst>
          </p:cNvPr>
          <p:cNvPicPr>
            <a:picLocks noChangeAspect="1"/>
          </p:cNvPicPr>
          <p:nvPr/>
        </p:nvPicPr>
        <p:blipFill>
          <a:blip r:embed="rId4"/>
          <a:stretch>
            <a:fillRect/>
          </a:stretch>
        </p:blipFill>
        <p:spPr>
          <a:xfrm>
            <a:off x="9003706" y="4758547"/>
            <a:ext cx="2006325" cy="1534663"/>
          </a:xfrm>
          <a:prstGeom prst="rect">
            <a:avLst/>
          </a:prstGeom>
        </p:spPr>
      </p:pic>
      <p:pic>
        <p:nvPicPr>
          <p:cNvPr id="29" name="Picture 28">
            <a:extLst>
              <a:ext uri="{FF2B5EF4-FFF2-40B4-BE49-F238E27FC236}">
                <a16:creationId xmlns:a16="http://schemas.microsoft.com/office/drawing/2014/main" id="{6B033275-1562-4120-B3D9-AE14DF47B461}"/>
              </a:ext>
            </a:extLst>
          </p:cNvPr>
          <p:cNvPicPr>
            <a:picLocks noChangeAspect="1"/>
          </p:cNvPicPr>
          <p:nvPr/>
        </p:nvPicPr>
        <p:blipFill>
          <a:blip r:embed="rId5"/>
          <a:stretch>
            <a:fillRect/>
          </a:stretch>
        </p:blipFill>
        <p:spPr>
          <a:xfrm>
            <a:off x="1713292" y="4723217"/>
            <a:ext cx="1910289" cy="1569994"/>
          </a:xfrm>
          <a:prstGeom prst="rect">
            <a:avLst/>
          </a:prstGeom>
        </p:spPr>
      </p:pic>
      <p:sp>
        <p:nvSpPr>
          <p:cNvPr id="30" name="TextBox 29">
            <a:extLst>
              <a:ext uri="{FF2B5EF4-FFF2-40B4-BE49-F238E27FC236}">
                <a16:creationId xmlns:a16="http://schemas.microsoft.com/office/drawing/2014/main" id="{74200F47-900D-4BD6-8E6D-A7B9E9A38915}"/>
              </a:ext>
            </a:extLst>
          </p:cNvPr>
          <p:cNvSpPr txBox="1"/>
          <p:nvPr/>
        </p:nvSpPr>
        <p:spPr>
          <a:xfrm>
            <a:off x="910119" y="6420517"/>
            <a:ext cx="337624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Artificial Grid-cell</a:t>
            </a:r>
          </a:p>
        </p:txBody>
      </p:sp>
      <p:sp>
        <p:nvSpPr>
          <p:cNvPr id="31" name="TextBox 30">
            <a:extLst>
              <a:ext uri="{FF2B5EF4-FFF2-40B4-BE49-F238E27FC236}">
                <a16:creationId xmlns:a16="http://schemas.microsoft.com/office/drawing/2014/main" id="{635F641A-6E16-42E7-B064-4993A79F993B}"/>
              </a:ext>
            </a:extLst>
          </p:cNvPr>
          <p:cNvSpPr txBox="1"/>
          <p:nvPr/>
        </p:nvSpPr>
        <p:spPr>
          <a:xfrm>
            <a:off x="4769618" y="6420517"/>
            <a:ext cx="337624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Primary Neighborhood</a:t>
            </a:r>
          </a:p>
        </p:txBody>
      </p:sp>
      <p:sp>
        <p:nvSpPr>
          <p:cNvPr id="32" name="TextBox 31">
            <a:extLst>
              <a:ext uri="{FF2B5EF4-FFF2-40B4-BE49-F238E27FC236}">
                <a16:creationId xmlns:a16="http://schemas.microsoft.com/office/drawing/2014/main" id="{55EF1EDB-A068-4D13-AD8B-49CA13A32F55}"/>
              </a:ext>
            </a:extLst>
          </p:cNvPr>
          <p:cNvSpPr txBox="1"/>
          <p:nvPr/>
        </p:nvSpPr>
        <p:spPr>
          <a:xfrm>
            <a:off x="8318745" y="6420517"/>
            <a:ext cx="337624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Secondary Neighborhood</a:t>
            </a:r>
          </a:p>
        </p:txBody>
      </p:sp>
    </p:spTree>
    <p:extLst>
      <p:ext uri="{BB962C8B-B14F-4D97-AF65-F5344CB8AC3E}">
        <p14:creationId xmlns:p14="http://schemas.microsoft.com/office/powerpoint/2010/main" val="33325687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66</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Neighborhood System</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2625725"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Para xmlns:m="http://schemas.openxmlformats.org/officeDocument/2006/math">
                    <m:oMathParaPr>
                      <m:jc m:val="left"/>
                    </m:oMathParaPr>
                    <m:oMath xmlns:m="http://schemas.openxmlformats.org/officeDocument/2006/math">
                      <m:sSub>
                        <m:sSub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𝑖</m:t>
                          </m:r>
                        </m:sub>
                      </m:s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𝛼</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𝜌</m:t>
                      </m:r>
                      <m:nary>
                        <m:naryPr>
                          <m:chr m:val="∑"/>
                          <m:limLoc m:val="undOvr"/>
                          <m:supHide m:val="on"/>
                          <m:ctrlPr>
                            <a:rPr kumimoji="0" lang="en-US" sz="26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naryPr>
                        <m:sub>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𝑗</m:t>
                          </m:r>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𝑖</m:t>
                          </m:r>
                        </m:sub>
                        <m:sup/>
                        <m:e>
                          <m:sSub>
                            <m:sSubPr>
                              <m:ctrlP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𝑖𝑗</m:t>
                              </m:r>
                            </m:sub>
                          </m:sSub>
                          <m:sSub>
                            <m:sSubPr>
                              <m:ctrlP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𝑦</m:t>
                              </m:r>
                            </m:e>
                            <m:sub>
                              <m:r>
                                <a:rPr kumimoji="0" lang="en-US" sz="26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𝑗</m:t>
                              </m:r>
                            </m:sub>
                          </m:sSub>
                        </m:e>
                      </m:nary>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𝜀</m:t>
                          </m:r>
                        </m:e>
                        <m: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𝑖</m:t>
                          </m:r>
                        </m:sub>
                      </m:s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sSub>
                        <m:sSubPr>
                          <m:ctrlP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𝜀</m:t>
                          </m:r>
                        </m:e>
                        <m:sub>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𝑖</m:t>
                          </m:r>
                        </m:sub>
                      </m:sSub>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 </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𝑁</m:t>
                      </m:r>
                      <m:d>
                        <m:d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d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0,</m:t>
                          </m:r>
                          <m:sSup>
                            <m:sSup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p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𝜎</m:t>
                              </m:r>
                            </m:e>
                            <m:sup>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2</m:t>
                              </m:r>
                            </m:sup>
                          </m:sSup>
                        </m:e>
                      </m:d>
                    </m:oMath>
                  </m:oMathPara>
                </a14:m>
                <a:endParaRPr kumimoji="1" lang="en-US" sz="26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 xmlns:m="http://schemas.openxmlformats.org/officeDocument/2006/math">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𝑖</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=1,…,</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𝑁</m:t>
                    </m:r>
                  </m:oMath>
                </a14:m>
                <a:r>
                  <a:rPr kumimoji="1" lang="en-US" sz="2600" b="0" i="0" u="none" strike="noStrike" kern="150" cap="none" spc="0" normalizeH="0" baseline="0" noProof="0" dirty="0">
                    <a:ln>
                      <a:noFill/>
                    </a:ln>
                    <a:solidFill>
                      <a:prstClr val="black"/>
                    </a:solidFill>
                    <a:effectLst/>
                    <a:uLnTx/>
                    <a:uFillTx/>
                    <a:latin typeface="Times New Roman" panose="02020603050405020304" pitchFamily="18" charset="0"/>
                    <a:ea typeface="Yu Mincho" panose="02020400000000000000" pitchFamily="18" charset="-128"/>
                    <a:cs typeface="Times New Roman" panose="02020603050405020304" pitchFamily="18" charset="0"/>
                  </a:rPr>
                  <a:t>. Rewrite in the matrix form as follows,</a:t>
                </a:r>
              </a:p>
              <a:p>
                <a:pPr marL="2625725"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Para xmlns:m="http://schemas.openxmlformats.org/officeDocument/2006/math">
                    <m:oMathParaPr>
                      <m:jc m:val="left"/>
                    </m:oMathParaPr>
                    <m:oMath xmlns:m="http://schemas.openxmlformats.org/officeDocument/2006/math">
                      <m:r>
                        <a:rPr kumimoji="0" lang="en-US" sz="2600" b="1"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𝐘</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𝛼</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𝜌</m:t>
                      </m:r>
                      <m:r>
                        <a:rPr kumimoji="0" lang="en-US" sz="2600" b="1" i="0"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𝐖</m:t>
                      </m:r>
                      <m:r>
                        <a:rPr kumimoji="0" lang="en-US" sz="2600" b="1" i="0"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𝐘</m:t>
                      </m:r>
                      <m:r>
                        <a:rPr kumimoji="0" lang="en-US" sz="2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6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𝛆</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r>
                        <a:rPr kumimoji="0" lang="en-US" sz="2600" b="1"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a:rPr kumimoji="0" lang="en-US" sz="26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𝛆</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𝑁</m:t>
                      </m:r>
                      <m:d>
                        <m:d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dPr>
                        <m:e>
                          <m:r>
                            <a:rPr kumimoji="0" lang="en-US" sz="2600" b="1"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𝟎</m:t>
                          </m:r>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sSup>
                            <m:sSupPr>
                              <m:ctrlP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pPr>
                            <m:e>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𝜎</m:t>
                              </m:r>
                            </m:e>
                            <m:sup>
                              <m:r>
                                <a:rPr kumimoji="0" lang="en-US" sz="2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2</m:t>
                              </m:r>
                            </m:sup>
                          </m:sSup>
                          <m:r>
                            <a:rPr kumimoji="0" lang="en-US" sz="2600" b="1"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𝐈</m:t>
                          </m:r>
                        </m:e>
                      </m:d>
                    </m:oMath>
                  </m:oMathPara>
                </a14:m>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where,</a:t>
                </a: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 xmlns:m="http://schemas.openxmlformats.org/officeDocument/2006/math">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𝐘</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dependent variable with </a:t>
                </a:r>
                <a14:m>
                  <m:oMath xmlns:m="http://schemas.openxmlformats.org/officeDocument/2006/math">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𝑁</m:t>
                    </m:r>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×1</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vector. </a:t>
                </a: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 xmlns:m="http://schemas.openxmlformats.org/officeDocument/2006/math">
                    <m:r>
                      <a:rPr kumimoji="0" lang="en-US" sz="2800" b="1" i="0"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𝐖</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is a spatial neighbor matrix with </a:t>
                </a:r>
                <a14:m>
                  <m:oMath xmlns:m="http://schemas.openxmlformats.org/officeDocument/2006/math">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𝑁</m:t>
                    </m:r>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𝑁</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dimension.</a:t>
                </a: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 xmlns:m="http://schemas.openxmlformats.org/officeDocument/2006/math">
                    <m:r>
                      <a:rPr kumimoji="0" lang="en-US" sz="2800" b="1" i="0"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𝐖</m:t>
                    </m:r>
                  </m:oMath>
                </a14:m>
                <a:r>
                  <a:rPr kumimoji="0" lang="en-US" sz="28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Times New Roman" panose="02020603050405020304" pitchFamily="18" charset="0"/>
                  </a:rPr>
                  <a:t> stores neighborhood information.</a:t>
                </a: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1116604" cy="5288061"/>
              </a:xfrm>
              <a:prstGeom prst="rect">
                <a:avLst/>
              </a:prstGeom>
              <a:blipFill>
                <a:blip r:embed="rId2"/>
                <a:stretch>
                  <a:fillRect l="-987"/>
                </a:stretch>
              </a:blipFill>
            </p:spPr>
            <p:txBody>
              <a:bodyPr/>
              <a:lstStyle/>
              <a:p>
                <a:r>
                  <a:rPr lang="en-US">
                    <a:noFill/>
                  </a:rPr>
                  <a:t> </a:t>
                </a:r>
              </a:p>
            </p:txBody>
          </p:sp>
        </mc:Fallback>
      </mc:AlternateContent>
    </p:spTree>
    <p:extLst>
      <p:ext uri="{BB962C8B-B14F-4D97-AF65-F5344CB8AC3E}">
        <p14:creationId xmlns:p14="http://schemas.microsoft.com/office/powerpoint/2010/main" val="161895530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67</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Neighborhood System</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Para xmlns:m="http://schemas.openxmlformats.org/officeDocument/2006/math">
                    <m:oMathParaPr>
                      <m:jc m:val="center"/>
                    </m:oMathParaPr>
                    <m:oMath xmlns:m="http://schemas.openxmlformats.org/officeDocument/2006/math">
                      <m:r>
                        <a:rPr kumimoji="0" lang="en-US" sz="2800" b="1"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𝐖</m:t>
                      </m:r>
                      <m: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d>
                        <m:dPr>
                          <m:begChr m:val="["/>
                          <m:endChr m:val="]"/>
                          <m:ctrlP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dPr>
                        <m:e>
                          <m:m>
                            <m:mPr>
                              <m:mcs>
                                <m:mc>
                                  <m:mcPr>
                                    <m:count m:val="3"/>
                                    <m:mcJc m:val="center"/>
                                  </m:mcPr>
                                </m:mc>
                              </m:mcs>
                              <m:ctrlP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mPr>
                            <m:mr>
                              <m:e>
                                <m:sSub>
                                  <m:sSub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1,1</m:t>
                                    </m:r>
                                  </m:sub>
                                </m:sSub>
                              </m:e>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e>
                              <m:e>
                                <m:sSub>
                                  <m:sSub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1,</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𝑁</m:t>
                                    </m:r>
                                  </m:sub>
                                </m:sSub>
                              </m:e>
                            </m:mr>
                            <m:mr>
                              <m:e>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e>
                              <m:e/>
                              <m:e>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e>
                            </m:mr>
                            <m:mr>
                              <m:e>
                                <m:sSub>
                                  <m:sSub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𝑁</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,1</m:t>
                                    </m:r>
                                  </m:sub>
                                </m:sSub>
                              </m:e>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e>
                              <m:e>
                                <m:sSub>
                                  <m:sSub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𝑁</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𝑁</m:t>
                                    </m:r>
                                  </m:sub>
                                </m:sSub>
                              </m:e>
                            </m:mr>
                          </m:m>
                        </m:e>
                      </m:d>
                    </m:oMath>
                  </m:oMathPara>
                </a14:m>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 xmlns:m="http://schemas.openxmlformats.org/officeDocument/2006/math">
                    <m:sSub>
                      <m:sSubPr>
                        <m:ctrlP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𝑖</m:t>
                        </m:r>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𝑗</m:t>
                        </m:r>
                      </m:sub>
                    </m:sSub>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Cambria Math" panose="02040503050406030204" pitchFamily="18" charset="0"/>
                        <a:cs typeface="+mn-cs"/>
                      </a:rPr>
                      <m:t>≠</m:t>
                    </m:r>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Cambria Math" panose="02040503050406030204" pitchFamily="18" charset="0"/>
                        <a:cs typeface="+mn-cs"/>
                      </a:rPr>
                      <m:t>0</m:t>
                    </m:r>
                  </m:oMath>
                </a14:m>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if there is neighboring relationship, otherwise </a:t>
                </a:r>
                <a14:m>
                  <m:oMath xmlns:m="http://schemas.openxmlformats.org/officeDocument/2006/math">
                    <m:sSub>
                      <m:sSubPr>
                        <m:ctrlP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𝑗</m:t>
                        </m:r>
                      </m:sub>
                    </m:s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Cambria Math" panose="02040503050406030204" pitchFamily="18" charset="0"/>
                        <a:cs typeface="+mn-cs"/>
                      </a:rPr>
                      <m:t>0</m:t>
                    </m:r>
                  </m:oMath>
                </a14:m>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t>
                </a:r>
                <a14:m>
                  <m:oMath xmlns:m="http://schemas.openxmlformats.org/officeDocument/2006/math">
                    <m:sSub>
                      <m:sSub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𝑖</m:t>
                        </m:r>
                      </m:sub>
                    </m:s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m:t>
                    </m:r>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Cambria Math" panose="02040503050406030204" pitchFamily="18" charset="0"/>
                        <a:cs typeface="+mn-cs"/>
                      </a:rPr>
                      <m:t>0</m:t>
                    </m:r>
                  </m:oMath>
                </a14:m>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t>
                </a: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1116604" cy="5288061"/>
              </a:xfrm>
              <a:prstGeom prst="rect">
                <a:avLst/>
              </a:prstGeom>
              <a:blipFill>
                <a:blip r:embed="rId2"/>
                <a:stretch>
                  <a:fillRect/>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6278B733-9EFC-4461-9F25-31AB8123B248}"/>
              </a:ext>
            </a:extLst>
          </p:cNvPr>
          <p:cNvPicPr>
            <a:picLocks noChangeAspect="1"/>
          </p:cNvPicPr>
          <p:nvPr/>
        </p:nvPicPr>
        <p:blipFill>
          <a:blip r:embed="rId3"/>
          <a:stretch>
            <a:fillRect/>
          </a:stretch>
        </p:blipFill>
        <p:spPr>
          <a:xfrm>
            <a:off x="199292" y="1253696"/>
            <a:ext cx="11582400" cy="2847975"/>
          </a:xfrm>
          <a:prstGeom prst="rect">
            <a:avLst/>
          </a:prstGeom>
        </p:spPr>
      </p:pic>
    </p:spTree>
    <p:extLst>
      <p:ext uri="{BB962C8B-B14F-4D97-AF65-F5344CB8AC3E}">
        <p14:creationId xmlns:p14="http://schemas.microsoft.com/office/powerpoint/2010/main" val="213670099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68</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Binary Relationship</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914400" rtl="0" eaLnBrk="1" fontAlgn="auto" latinLnBrk="0" hangingPunct="1">
                  <a:lnSpc>
                    <a:spcPct val="130000"/>
                  </a:lnSpc>
                  <a:spcBef>
                    <a:spcPts val="0"/>
                  </a:spcBef>
                  <a:spcAft>
                    <a:spcPts val="0"/>
                  </a:spcAft>
                  <a:buClr>
                    <a:srgbClr val="C00000"/>
                  </a:buClr>
                  <a:buSzTx/>
                  <a:buFont typeface="Times New Roman" panose="02020603050405020304" pitchFamily="18" charset="0"/>
                  <a:buChar char="►"/>
                  <a:tabLst/>
                  <a:defRPr/>
                </a:pP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Based on </a:t>
                </a:r>
                <a:r>
                  <a:rPr kumimoji="0" lang="en-US" sz="3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common borders </a:t>
                </a: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relationship. Meaning: </a:t>
                </a: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Para xmlns:m="http://schemas.openxmlformats.org/officeDocument/2006/math">
                    <m:oMathParaPr>
                      <m:jc m:val="center"/>
                    </m:oMathParaPr>
                    <m:oMath xmlns:m="http://schemas.openxmlformats.org/officeDocument/2006/math">
                      <m:sSub>
                        <m:sSub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𝑗</m:t>
                          </m:r>
                        </m:sub>
                      </m:s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m:t>
                      </m:r>
                      <m:d>
                        <m:dPr>
                          <m:begChr m:val="{"/>
                          <m:endChr m:val=""/>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dPr>
                        <m:e>
                          <m:eqArr>
                            <m:eqArr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eqArrPr>
                            <m:e>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1, </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if</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region</m:t>
                              </m:r>
                              <m:r>
                                <a:rPr kumimoji="0" lang="en-US" sz="2800" b="0" i="0"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 </m:t>
                              </m:r>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𝑖</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and</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t>region</m:t>
                              </m:r>
                              <m:r>
                                <a:rPr kumimoji="0" lang="en-US" sz="2800" b="0" i="0"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t> </m:t>
                              </m:r>
                              <m:r>
                                <a:rPr kumimoji="0" lang="en-US" sz="2800" b="0" i="1"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t>𝑗</m:t>
                              </m:r>
                              <m:r>
                                <a:rPr kumimoji="0" lang="en-US" sz="2800" b="0" i="0"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shares</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administrative</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border</m:t>
                              </m:r>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e>
                            <m:e/>
                            <m:e>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0.</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if</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srgbClr val="FF0000"/>
                                  </a:solidFill>
                                  <a:effectLst/>
                                  <a:uLnTx/>
                                  <a:uFillTx/>
                                  <a:latin typeface="Cambria Math" panose="02040503050406030204" pitchFamily="18" charset="0"/>
                                  <a:ea typeface="+mn-ea"/>
                                  <a:cs typeface="+mn-cs"/>
                                </a:rPr>
                                <m:t>region</m:t>
                              </m:r>
                              <m:r>
                                <a:rPr kumimoji="0" lang="en-US" sz="2800" b="0" i="0" u="none" strike="noStrike" kern="1200" cap="none" spc="0" normalizeH="0" baseline="0" noProof="0">
                                  <a:ln>
                                    <a:noFill/>
                                  </a:ln>
                                  <a:solidFill>
                                    <a:srgbClr val="FF0000"/>
                                  </a:solidFill>
                                  <a:effectLst/>
                                  <a:uLnTx/>
                                  <a:uFillTx/>
                                  <a:latin typeface="Cambria Math" panose="02040503050406030204" pitchFamily="18" charset="0"/>
                                  <a:ea typeface="+mn-ea"/>
                                  <a:cs typeface="+mn-cs"/>
                                </a:rPr>
                                <m:t> </m:t>
                              </m:r>
                              <m: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𝑖</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and</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srgbClr val="00B0F0"/>
                                  </a:solidFill>
                                  <a:effectLst/>
                                  <a:uLnTx/>
                                  <a:uFillTx/>
                                  <a:latin typeface="Cambria Math" panose="02040503050406030204" pitchFamily="18" charset="0"/>
                                  <a:ea typeface="+mn-ea"/>
                                  <a:cs typeface="+mn-cs"/>
                                </a:rPr>
                                <m:t>region</m:t>
                              </m:r>
                              <m:r>
                                <a:rPr kumimoji="0" lang="en-US" sz="2800" b="0" i="0" u="none" strike="noStrike" kern="1200" cap="none" spc="0" normalizeH="0" baseline="0" noProof="0">
                                  <a:ln>
                                    <a:noFill/>
                                  </a:ln>
                                  <a:solidFill>
                                    <a:srgbClr val="00B0F0"/>
                                  </a:solidFill>
                                  <a:effectLst/>
                                  <a:uLnTx/>
                                  <a:uFillTx/>
                                  <a:latin typeface="Cambria Math" panose="02040503050406030204" pitchFamily="18" charset="0"/>
                                  <a:ea typeface="+mn-ea"/>
                                  <a:cs typeface="+mn-cs"/>
                                </a:rPr>
                                <m:t> </m:t>
                              </m:r>
                              <m:r>
                                <a:rPr kumimoji="0" lang="en-US" sz="2800" b="0" i="1" u="none" strike="noStrike" kern="1200" cap="none" spc="0" normalizeH="0" baseline="0" noProof="0">
                                  <a:ln>
                                    <a:noFill/>
                                  </a:ln>
                                  <a:solidFill>
                                    <a:srgbClr val="00B0F0"/>
                                  </a:solidFill>
                                  <a:effectLst/>
                                  <a:uLnTx/>
                                  <a:uFillTx/>
                                  <a:latin typeface="Cambria Math" panose="02040503050406030204" pitchFamily="18" charset="0"/>
                                  <a:ea typeface="+mn-ea"/>
                                  <a:cs typeface="+mn-cs"/>
                                </a:rPr>
                                <m:t>𝑗</m:t>
                              </m:r>
                              <m:r>
                                <a:rPr kumimoji="0" lang="en-US" sz="2800" b="0" i="0" u="none" strike="noStrike" kern="1200" cap="none" spc="0" normalizeH="0" baseline="0" noProof="0">
                                  <a:ln>
                                    <a:noFill/>
                                  </a:ln>
                                  <a:solidFill>
                                    <a:srgbClr val="00B0F0"/>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do</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not</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shares</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administrative</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border</m:t>
                              </m:r>
                            </m:e>
                          </m:eqArr>
                        </m:e>
                      </m:d>
                    </m:oMath>
                  </m:oMathPara>
                </a14:m>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1116604" cy="5288061"/>
              </a:xfrm>
              <a:prstGeom prst="rect">
                <a:avLst/>
              </a:prstGeom>
              <a:blipFill>
                <a:blip r:embed="rId2"/>
                <a:stretch>
                  <a:fillRect l="-1206"/>
                </a:stretch>
              </a:blipFill>
            </p:spPr>
            <p:txBody>
              <a:bodyPr/>
              <a:lstStyle/>
              <a:p>
                <a:r>
                  <a:rPr lang="en-US">
                    <a:noFill/>
                  </a:rPr>
                  <a:t> </a:t>
                </a:r>
              </a:p>
            </p:txBody>
          </p:sp>
        </mc:Fallback>
      </mc:AlternateContent>
    </p:spTree>
    <p:extLst>
      <p:ext uri="{BB962C8B-B14F-4D97-AF65-F5344CB8AC3E}">
        <p14:creationId xmlns:p14="http://schemas.microsoft.com/office/powerpoint/2010/main" val="189668276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69</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Binary Relationship</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342418"/>
                <a:ext cx="11116604" cy="5135912"/>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Based on </a:t>
                </a:r>
                <a14:m>
                  <m:oMath xmlns:m="http://schemas.openxmlformats.org/officeDocument/2006/math">
                    <m:r>
                      <m:rPr>
                        <m:sty m:val="p"/>
                      </m:rPr>
                      <a:rPr kumimoji="0" lang="en-US" sz="2400" b="0" i="0"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region</m:t>
                    </m:r>
                    <m:r>
                      <a:rPr kumimoji="0" lang="en-US" sz="2400" b="0" i="0"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 </m:t>
                    </m:r>
                    <m:r>
                      <a:rPr kumimoji="0" lang="en-US" sz="24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𝑖</m:t>
                    </m:r>
                    <m:r>
                      <a:rPr kumimoji="0" lang="en-US" sz="24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4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and</m:t>
                    </m:r>
                    <m:r>
                      <a:rPr kumimoji="0" lang="en-US" sz="24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400" b="0" i="0"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t>region</m:t>
                    </m:r>
                    <m:r>
                      <a:rPr kumimoji="0" lang="en-US" sz="2400" b="0" i="0"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t> </m:t>
                    </m:r>
                    <m:r>
                      <a:rPr kumimoji="0" lang="en-US" sz="2400" b="0" i="1"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t>𝑗</m:t>
                    </m:r>
                    <m:r>
                      <a:rPr kumimoji="0" lang="en-US" sz="2400" b="0" i="0" u="none" strike="noStrike" kern="1200" cap="none" spc="0" normalizeH="0" baseline="0" noProof="0" smtClean="0">
                        <a:ln>
                          <a:noFill/>
                        </a:ln>
                        <a:solidFill>
                          <a:srgbClr val="00B0F0"/>
                        </a:solidFill>
                        <a:effectLst/>
                        <a:uLnTx/>
                        <a:uFillTx/>
                        <a:latin typeface="Cambria Math" panose="02040503050406030204" pitchFamily="18" charset="0"/>
                        <a:ea typeface="+mn-ea"/>
                        <a:cs typeface="+mn-cs"/>
                      </a:rPr>
                      <m:t> </m:t>
                    </m:r>
                    <m:r>
                      <m:rPr>
                        <m:sty m:val="p"/>
                      </m:rPr>
                      <a:rPr kumimoji="0" lang="en-US" sz="24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shares</m:t>
                    </m:r>
                    <m:r>
                      <a:rPr kumimoji="0" lang="en-US" sz="24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4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administrative</m:t>
                    </m:r>
                    <m:r>
                      <a:rPr kumimoji="0" lang="en-US" sz="24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m:rPr>
                        <m:sty m:val="p"/>
                      </m:rPr>
                      <a:rPr kumimoji="0" lang="en-US" sz="24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border</m:t>
                    </m:r>
                    <m: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oMath>
                </a14:m>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0"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342900" marR="0" lvl="0" indent="-342900" algn="just" defTabSz="914400" rtl="0" eaLnBrk="1" fontAlgn="auto" latinLnBrk="0" hangingPunct="1">
                  <a:lnSpc>
                    <a:spcPct val="13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Problematic for </a:t>
                </a:r>
                <a: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islands</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and </a:t>
                </a:r>
                <a: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archipelago</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regions.</a:t>
                </a: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342418"/>
                <a:ext cx="11116604" cy="5135912"/>
              </a:xfrm>
              <a:prstGeom prst="rect">
                <a:avLst/>
              </a:prstGeom>
              <a:blipFill>
                <a:blip r:embed="rId2"/>
                <a:stretch>
                  <a:fillRect l="-822"/>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554B265C-5031-4F62-90CE-81B371B66380}"/>
              </a:ext>
            </a:extLst>
          </p:cNvPr>
          <p:cNvPicPr>
            <a:picLocks noChangeAspect="1"/>
          </p:cNvPicPr>
          <p:nvPr/>
        </p:nvPicPr>
        <p:blipFill>
          <a:blip r:embed="rId3"/>
          <a:stretch>
            <a:fillRect/>
          </a:stretch>
        </p:blipFill>
        <p:spPr>
          <a:xfrm>
            <a:off x="530970" y="2209901"/>
            <a:ext cx="10659769" cy="2264100"/>
          </a:xfrm>
          <a:prstGeom prst="rect">
            <a:avLst/>
          </a:prstGeom>
        </p:spPr>
      </p:pic>
    </p:spTree>
    <p:extLst>
      <p:ext uri="{BB962C8B-B14F-4D97-AF65-F5344CB8AC3E}">
        <p14:creationId xmlns:p14="http://schemas.microsoft.com/office/powerpoint/2010/main" val="3349352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Arial Unicode MS" panose="020B0604020202020204" pitchFamily="34" charset="-128"/>
                <a:cs typeface="Arial" panose="020B0604020202020204" pitchFamily="34" charset="0"/>
              </a:rPr>
              <a:t>INTRODUCTION</a:t>
            </a:r>
            <a:endParaRPr kumimoji="0" lang="en-US" sz="2400" b="1" i="0" u="none" strike="noStrike" kern="1200" cap="none" spc="0" normalizeH="0" baseline="0" noProof="0" dirty="0">
              <a:ln>
                <a:noFill/>
              </a:ln>
              <a:solidFill>
                <a:srgbClr val="014A73"/>
              </a:solidFill>
              <a:effectLst/>
              <a:uLnTx/>
              <a:uFillTx/>
              <a:latin typeface="Arial" panose="020B0604020202020204" pitchFamily="34" charset="0"/>
              <a:ea typeface="+mj-ea"/>
              <a:cs typeface="Arial" panose="020B0604020202020204" pitchFamily="34" charset="0"/>
            </a:endParaRPr>
          </a:p>
        </p:txBody>
      </p:sp>
      <p:sp>
        <p:nvSpPr>
          <p:cNvPr id="8" name="Rectangle 7">
            <a:extLst>
              <a:ext uri="{FF2B5EF4-FFF2-40B4-BE49-F238E27FC236}">
                <a16:creationId xmlns:a16="http://schemas.microsoft.com/office/drawing/2014/main" id="{7BEED32F-701A-4674-A4AE-065866517C53}"/>
              </a:ext>
            </a:extLst>
          </p:cNvPr>
          <p:cNvSpPr/>
          <p:nvPr/>
        </p:nvSpPr>
        <p:spPr>
          <a:xfrm>
            <a:off x="4685383" y="1053825"/>
            <a:ext cx="2821233" cy="597685"/>
          </a:xfrm>
          <a:prstGeom prst="rect">
            <a:avLst/>
          </a:prstGeom>
          <a:solidFill>
            <a:srgbClr val="FF0000"/>
          </a:solidFill>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Bahnschrift SemiBold SemiConden" panose="020B0502040204020203" pitchFamily="34" charset="0"/>
                <a:ea typeface="+mn-ea"/>
                <a:cs typeface="+mn-cs"/>
              </a:rPr>
              <a:t>Analisis</a:t>
            </a:r>
            <a:r>
              <a:rPr kumimoji="0" lang="en-US" sz="1800" b="0" i="0" u="none" strike="noStrike" kern="1200" cap="none" spc="0" normalizeH="0" baseline="0" noProof="0" dirty="0">
                <a:ln>
                  <a:noFill/>
                </a:ln>
                <a:solidFill>
                  <a:prstClr val="white"/>
                </a:solidFill>
                <a:effectLst/>
                <a:uLnTx/>
                <a:uFillTx/>
                <a:latin typeface="Bahnschrift SemiBold SemiConden" panose="020B0502040204020203" pitchFamily="34" charset="0"/>
                <a:ea typeface="+mn-ea"/>
                <a:cs typeface="+mn-cs"/>
              </a:rPr>
              <a:t> Ekonomi Regional</a:t>
            </a:r>
          </a:p>
        </p:txBody>
      </p:sp>
      <p:sp>
        <p:nvSpPr>
          <p:cNvPr id="5" name="Rectangle 4">
            <a:extLst>
              <a:ext uri="{FF2B5EF4-FFF2-40B4-BE49-F238E27FC236}">
                <a16:creationId xmlns:a16="http://schemas.microsoft.com/office/drawing/2014/main" id="{8DD744F2-4558-A4F1-1DB9-B3599FACC718}"/>
              </a:ext>
            </a:extLst>
          </p:cNvPr>
          <p:cNvSpPr/>
          <p:nvPr/>
        </p:nvSpPr>
        <p:spPr>
          <a:xfrm>
            <a:off x="4685381" y="2371145"/>
            <a:ext cx="2821233" cy="597685"/>
          </a:xfrm>
          <a:prstGeom prst="rect">
            <a:avLst/>
          </a:prstGeom>
          <a:solidFill>
            <a:srgbClr val="FF0000"/>
          </a:solidFill>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Bahnschrift SemiBold SemiConden" panose="020B0502040204020203" pitchFamily="34" charset="0"/>
                <a:ea typeface="+mn-ea"/>
                <a:cs typeface="+mn-cs"/>
              </a:rPr>
              <a:t>Keterikatan</a:t>
            </a:r>
            <a:r>
              <a:rPr kumimoji="0" lang="en-US" sz="1800" b="0" i="0" u="none" strike="noStrike" kern="1200" cap="none" spc="0" normalizeH="0" baseline="0" noProof="0" dirty="0">
                <a:ln>
                  <a:noFill/>
                </a:ln>
                <a:solidFill>
                  <a:prstClr val="white"/>
                </a:solidFill>
                <a:effectLst/>
                <a:uLnTx/>
                <a:uFillTx/>
                <a:latin typeface="Bahnschrift SemiBold SemiConden" panose="020B0502040204020203" pitchFamily="34" charset="0"/>
                <a:ea typeface="+mn-ea"/>
                <a:cs typeface="+mn-cs"/>
              </a:rPr>
              <a:t> Wilayah</a:t>
            </a:r>
          </a:p>
        </p:txBody>
      </p:sp>
      <p:sp>
        <p:nvSpPr>
          <p:cNvPr id="13" name="Rectangle 12">
            <a:extLst>
              <a:ext uri="{FF2B5EF4-FFF2-40B4-BE49-F238E27FC236}">
                <a16:creationId xmlns:a16="http://schemas.microsoft.com/office/drawing/2014/main" id="{FDA339BE-1933-EF7F-26D2-AF6142B7790C}"/>
              </a:ext>
            </a:extLst>
          </p:cNvPr>
          <p:cNvSpPr/>
          <p:nvPr/>
        </p:nvSpPr>
        <p:spPr>
          <a:xfrm>
            <a:off x="4685381" y="3688465"/>
            <a:ext cx="2821233" cy="597685"/>
          </a:xfrm>
          <a:prstGeom prst="rect">
            <a:avLst/>
          </a:prstGeom>
          <a:solidFill>
            <a:srgbClr val="FF0000"/>
          </a:solidFill>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white"/>
                </a:solidFill>
                <a:effectLst/>
                <a:uLnTx/>
                <a:uFillTx/>
                <a:latin typeface="Bahnschrift SemiBold SemiConden" panose="020B0502040204020203" pitchFamily="34" charset="0"/>
                <a:ea typeface="+mn-ea"/>
                <a:cs typeface="+mn-cs"/>
              </a:rPr>
              <a:t>Spillover Effect/Convergences</a:t>
            </a:r>
          </a:p>
        </p:txBody>
      </p:sp>
      <p:cxnSp>
        <p:nvCxnSpPr>
          <p:cNvPr id="29" name="Straight Arrow Connector 28">
            <a:extLst>
              <a:ext uri="{FF2B5EF4-FFF2-40B4-BE49-F238E27FC236}">
                <a16:creationId xmlns:a16="http://schemas.microsoft.com/office/drawing/2014/main" id="{4C502D2E-C294-AE62-99D5-D6AA4ECC7FAA}"/>
              </a:ext>
            </a:extLst>
          </p:cNvPr>
          <p:cNvCxnSpPr>
            <a:stCxn id="8" idx="2"/>
            <a:endCxn id="5" idx="0"/>
          </p:cNvCxnSpPr>
          <p:nvPr/>
        </p:nvCxnSpPr>
        <p:spPr>
          <a:xfrm flipH="1">
            <a:off x="6095998" y="1651510"/>
            <a:ext cx="2" cy="719635"/>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062422D9-7497-EF02-2A65-EE87FF4AE7E9}"/>
              </a:ext>
            </a:extLst>
          </p:cNvPr>
          <p:cNvCxnSpPr/>
          <p:nvPr/>
        </p:nvCxnSpPr>
        <p:spPr>
          <a:xfrm flipH="1">
            <a:off x="6095995" y="2968830"/>
            <a:ext cx="2" cy="719635"/>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64383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3"/>
                                        </p:tgtEl>
                                      </p:cBhvr>
                                    </p:animEffect>
                                    <p:set>
                                      <p:cBhvr>
                                        <p:cTn id="7" dur="1" fill="hold">
                                          <p:stCondLst>
                                            <p:cond delay="499"/>
                                          </p:stCondLst>
                                        </p:cTn>
                                        <p:tgtEl>
                                          <p:spTgt spid="33"/>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3"/>
                                        </p:tgtEl>
                                      </p:cBhvr>
                                    </p:animEffect>
                                    <p:set>
                                      <p:cBhvr>
                                        <p:cTn id="10"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70</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Binary Relationship</a:t>
            </a:r>
          </a:p>
        </p:txBody>
      </p:sp>
      <p:pic>
        <p:nvPicPr>
          <p:cNvPr id="6" name="Picture 5">
            <a:extLst>
              <a:ext uri="{FF2B5EF4-FFF2-40B4-BE49-F238E27FC236}">
                <a16:creationId xmlns:a16="http://schemas.microsoft.com/office/drawing/2014/main" id="{03E8BB4F-59F1-4905-BF43-9926A35AD595}"/>
              </a:ext>
            </a:extLst>
          </p:cNvPr>
          <p:cNvPicPr>
            <a:picLocks noChangeAspect="1"/>
          </p:cNvPicPr>
          <p:nvPr/>
        </p:nvPicPr>
        <p:blipFill>
          <a:blip r:embed="rId2"/>
          <a:stretch>
            <a:fillRect/>
          </a:stretch>
        </p:blipFill>
        <p:spPr>
          <a:xfrm>
            <a:off x="419687" y="2177578"/>
            <a:ext cx="10771052" cy="2873470"/>
          </a:xfrm>
          <a:prstGeom prst="rect">
            <a:avLst/>
          </a:prstGeom>
        </p:spPr>
      </p:pic>
    </p:spTree>
    <p:extLst>
      <p:ext uri="{BB962C8B-B14F-4D97-AF65-F5344CB8AC3E}">
        <p14:creationId xmlns:p14="http://schemas.microsoft.com/office/powerpoint/2010/main" val="181966594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71</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100" b="1" i="0" u="none" strike="noStrike" kern="1200" cap="none" spc="0" normalizeH="0" baseline="0" noProof="0" dirty="0">
                <a:ln>
                  <a:noFill/>
                </a:ln>
                <a:solidFill>
                  <a:prstClr val="black"/>
                </a:solidFill>
                <a:effectLst/>
                <a:uLnTx/>
                <a:uFillTx/>
                <a:latin typeface="Century Gothic" panose="020B0502020202020204"/>
                <a:ea typeface="+mj-ea"/>
                <a:cs typeface="+mj-cs"/>
              </a:rPr>
              <a:t>SPATIAL NEIGHBOR W MATRIX: </a:t>
            </a:r>
            <a:r>
              <a:rPr kumimoji="0" lang="en-US" sz="2100" b="0" i="0" u="none" strike="noStrike" kern="1200" cap="none" spc="0" normalizeH="0" baseline="0" noProof="0" dirty="0">
                <a:ln>
                  <a:noFill/>
                </a:ln>
                <a:solidFill>
                  <a:prstClr val="black"/>
                </a:solidFill>
                <a:effectLst/>
                <a:uLnTx/>
                <a:uFillTx/>
                <a:latin typeface="Century Gothic" panose="020B0502020202020204"/>
                <a:ea typeface="+mj-ea"/>
                <a:cs typeface="+mj-cs"/>
              </a:rPr>
              <a:t>Sumatra Island</a:t>
            </a:r>
          </a:p>
        </p:txBody>
      </p:sp>
      <p:sp>
        <p:nvSpPr>
          <p:cNvPr id="15" name="Content Placeholder 5"/>
          <p:cNvSpPr txBox="1">
            <a:spLocks/>
          </p:cNvSpPr>
          <p:nvPr/>
        </p:nvSpPr>
        <p:spPr>
          <a:xfrm>
            <a:off x="665088" y="1221439"/>
            <a:ext cx="10525651"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457200" rtl="0" eaLnBrk="1" fontAlgn="auto" latinLnBrk="0" hangingPunct="1">
              <a:lnSpc>
                <a:spcPct val="130000"/>
              </a:lnSpc>
              <a:spcBef>
                <a:spcPts val="0"/>
              </a:spcBef>
              <a:spcAft>
                <a:spcPts val="0"/>
              </a:spcAft>
              <a:buClr>
                <a:srgbClr val="B01513"/>
              </a:buClr>
              <a:buSzPct val="80000"/>
              <a:buFont typeface="Wingdings 3" charset="2"/>
              <a:buChar char=""/>
              <a:tabLst>
                <a:tab pos="466725" algn="l"/>
                <a:tab pos="6516688" algn="l"/>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Spatial </a:t>
            </a:r>
            <a: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W</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matrix of Provinces in Sumatra Island</a:t>
            </a:r>
          </a:p>
        </p:txBody>
      </p:sp>
      <p:graphicFrame>
        <p:nvGraphicFramePr>
          <p:cNvPr id="12" name="Table 11">
            <a:extLst>
              <a:ext uri="{FF2B5EF4-FFF2-40B4-BE49-F238E27FC236}">
                <a16:creationId xmlns:a16="http://schemas.microsoft.com/office/drawing/2014/main" id="{0450EECC-D37B-4E51-A32D-43985A6F59D4}"/>
              </a:ext>
            </a:extLst>
          </p:cNvPr>
          <p:cNvGraphicFramePr>
            <a:graphicFrameLocks noGrp="1"/>
          </p:cNvGraphicFramePr>
          <p:nvPr/>
        </p:nvGraphicFramePr>
        <p:xfrm>
          <a:off x="5672920" y="2278789"/>
          <a:ext cx="6104397" cy="4541165"/>
        </p:xfrm>
        <a:graphic>
          <a:graphicData uri="http://schemas.openxmlformats.org/drawingml/2006/table">
            <a:tbl>
              <a:tblPr firstRow="1" firstCol="1" bandRow="1"/>
              <a:tblGrid>
                <a:gridCol w="678267">
                  <a:extLst>
                    <a:ext uri="{9D8B030D-6E8A-4147-A177-3AD203B41FA5}">
                      <a16:colId xmlns:a16="http://schemas.microsoft.com/office/drawing/2014/main" val="2588146081"/>
                    </a:ext>
                  </a:extLst>
                </a:gridCol>
                <a:gridCol w="542613">
                  <a:extLst>
                    <a:ext uri="{9D8B030D-6E8A-4147-A177-3AD203B41FA5}">
                      <a16:colId xmlns:a16="http://schemas.microsoft.com/office/drawing/2014/main" val="1244506404"/>
                    </a:ext>
                  </a:extLst>
                </a:gridCol>
                <a:gridCol w="542613">
                  <a:extLst>
                    <a:ext uri="{9D8B030D-6E8A-4147-A177-3AD203B41FA5}">
                      <a16:colId xmlns:a16="http://schemas.microsoft.com/office/drawing/2014/main" val="1693515551"/>
                    </a:ext>
                  </a:extLst>
                </a:gridCol>
                <a:gridCol w="542613">
                  <a:extLst>
                    <a:ext uri="{9D8B030D-6E8A-4147-A177-3AD203B41FA5}">
                      <a16:colId xmlns:a16="http://schemas.microsoft.com/office/drawing/2014/main" val="3148039707"/>
                    </a:ext>
                  </a:extLst>
                </a:gridCol>
                <a:gridCol w="542613">
                  <a:extLst>
                    <a:ext uri="{9D8B030D-6E8A-4147-A177-3AD203B41FA5}">
                      <a16:colId xmlns:a16="http://schemas.microsoft.com/office/drawing/2014/main" val="3764443130"/>
                    </a:ext>
                  </a:extLst>
                </a:gridCol>
                <a:gridCol w="542613">
                  <a:extLst>
                    <a:ext uri="{9D8B030D-6E8A-4147-A177-3AD203B41FA5}">
                      <a16:colId xmlns:a16="http://schemas.microsoft.com/office/drawing/2014/main" val="3382636066"/>
                    </a:ext>
                  </a:extLst>
                </a:gridCol>
                <a:gridCol w="542613">
                  <a:extLst>
                    <a:ext uri="{9D8B030D-6E8A-4147-A177-3AD203B41FA5}">
                      <a16:colId xmlns:a16="http://schemas.microsoft.com/office/drawing/2014/main" val="2613963731"/>
                    </a:ext>
                  </a:extLst>
                </a:gridCol>
                <a:gridCol w="542613">
                  <a:extLst>
                    <a:ext uri="{9D8B030D-6E8A-4147-A177-3AD203B41FA5}">
                      <a16:colId xmlns:a16="http://schemas.microsoft.com/office/drawing/2014/main" val="2756915891"/>
                    </a:ext>
                  </a:extLst>
                </a:gridCol>
                <a:gridCol w="542613">
                  <a:extLst>
                    <a:ext uri="{9D8B030D-6E8A-4147-A177-3AD203B41FA5}">
                      <a16:colId xmlns:a16="http://schemas.microsoft.com/office/drawing/2014/main" val="2222989741"/>
                    </a:ext>
                  </a:extLst>
                </a:gridCol>
                <a:gridCol w="542613">
                  <a:extLst>
                    <a:ext uri="{9D8B030D-6E8A-4147-A177-3AD203B41FA5}">
                      <a16:colId xmlns:a16="http://schemas.microsoft.com/office/drawing/2014/main" val="2956888507"/>
                    </a:ext>
                  </a:extLst>
                </a:gridCol>
                <a:gridCol w="542613">
                  <a:extLst>
                    <a:ext uri="{9D8B030D-6E8A-4147-A177-3AD203B41FA5}">
                      <a16:colId xmlns:a16="http://schemas.microsoft.com/office/drawing/2014/main" val="1998255721"/>
                    </a:ext>
                  </a:extLst>
                </a:gridCol>
              </a:tblGrid>
              <a:tr h="517165">
                <a:tc>
                  <a:txBody>
                    <a:bodyPr/>
                    <a:lstStyle/>
                    <a:p>
                      <a:pPr algn="ctr">
                        <a:lnSpc>
                          <a:spcPct val="100000"/>
                        </a:lnSpc>
                        <a:spcBef>
                          <a:spcPts val="0"/>
                        </a:spcBef>
                        <a:spcAft>
                          <a:spcPts val="0"/>
                        </a:spcAft>
                        <a:tabLst>
                          <a:tab pos="466725" algn="l"/>
                        </a:tabLst>
                      </a:pPr>
                      <a:r>
                        <a:rPr lang="en-US" sz="2000" b="1" kern="150" dirty="0">
                          <a:solidFill>
                            <a:srgbClr val="FF0000"/>
                          </a:solidFill>
                          <a:effectLst/>
                          <a:latin typeface="Times New Roman" panose="02020603050405020304" pitchFamily="18" charset="0"/>
                          <a:ea typeface="SimSun" panose="02010600030101010101" pitchFamily="2" charset="-122"/>
                          <a:cs typeface="Arial" panose="020B0604020202020204" pitchFamily="34" charset="0"/>
                        </a:rPr>
                        <a:t>Cell</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5</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6</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10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43329145"/>
                  </a:ext>
                </a:extLst>
              </a:tr>
              <a:tr h="0">
                <a:tc>
                  <a:txBody>
                    <a:bodyPr/>
                    <a:lstStyle/>
                    <a:p>
                      <a:pPr algn="ctr">
                        <a:lnSpc>
                          <a:spcPct val="150000"/>
                        </a:lnSpc>
                        <a:spcBef>
                          <a:spcPts val="0"/>
                        </a:spcBef>
                        <a:spcAft>
                          <a:spcPts val="0"/>
                        </a:spcAft>
                        <a:tabLst>
                          <a:tab pos="466725" algn="l"/>
                        </a:tabLst>
                      </a:pPr>
                      <a:r>
                        <a:rPr lang="en-US" sz="2000" b="1" dirty="0">
                          <a:solidFill>
                            <a:srgbClr val="FF0000"/>
                          </a:solidFill>
                          <a:latin typeface="+mj-lt"/>
                        </a:rPr>
                        <a:t>1</a:t>
                      </a:r>
                      <a:endParaRPr lang="en-US" sz="2000" b="1" kern="150" dirty="0">
                        <a:solidFill>
                          <a:srgbClr val="FF0000"/>
                        </a:solidFill>
                        <a:effectLst/>
                        <a:latin typeface="+mj-lt"/>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964384976"/>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4154398003"/>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67658480"/>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573532975"/>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5</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91776177"/>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6</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286849942"/>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095634229"/>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392305135"/>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2934282678"/>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10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217988062"/>
                  </a:ext>
                </a:extLst>
              </a:tr>
            </a:tbl>
          </a:graphicData>
        </a:graphic>
      </p:graphicFrame>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5853E900-5E62-41E4-A5AF-B10BF562A827}"/>
                  </a:ext>
                </a:extLst>
              </p:cNvPr>
              <p:cNvSpPr txBox="1"/>
              <p:nvPr/>
            </p:nvSpPr>
            <p:spPr>
              <a:xfrm>
                <a:off x="7699089" y="1668650"/>
                <a:ext cx="104413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Times New Roman" panose="02020603050405020304" pitchFamily="18" charset="0"/>
                            </a:rPr>
                          </m:ctrlPr>
                        </m:sSubPr>
                        <m:e>
                          <m:r>
                            <a:rPr kumimoji="0" lang="en-US" sz="2800" b="1" i="0" u="none" strike="noStrike" kern="1200" cap="none" spc="0" normalizeH="0" baseline="0" noProof="0" smtClean="0">
                              <a:ln>
                                <a:noFill/>
                              </a:ln>
                              <a:solidFill>
                                <a:prstClr val="black"/>
                              </a:solidFill>
                              <a:effectLst/>
                              <a:uLnTx/>
                              <a:uFillTx/>
                              <a:latin typeface="Cambria Math" panose="02040503050406030204" pitchFamily="18" charset="0"/>
                              <a:ea typeface="+mn-ea"/>
                              <a:cs typeface="Times New Roman" panose="02020603050405020304" pitchFamily="18" charset="0"/>
                            </a:rPr>
                            <m:t>𝐖</m:t>
                          </m:r>
                        </m:e>
                        <m:sub>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Times New Roman" panose="02020603050405020304" pitchFamily="18" charset="0"/>
                            </a:rPr>
                            <m:t>10</m:t>
                          </m:r>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10</m:t>
                          </m:r>
                        </m:sub>
                      </m:sSub>
                    </m:oMath>
                  </m:oMathPara>
                </a14:m>
                <a:endParaRPr kumimoji="0" lang="en-US" sz="2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mc:Choice>
        <mc:Fallback xmlns="">
          <p:sp>
            <p:nvSpPr>
              <p:cNvPr id="16" name="TextBox 15">
                <a:extLst>
                  <a:ext uri="{FF2B5EF4-FFF2-40B4-BE49-F238E27FC236}">
                    <a16:creationId xmlns:a16="http://schemas.microsoft.com/office/drawing/2014/main" id="{5853E900-5E62-41E4-A5AF-B10BF562A827}"/>
                  </a:ext>
                </a:extLst>
              </p:cNvPr>
              <p:cNvSpPr txBox="1">
                <a:spLocks noRot="1" noChangeAspect="1" noMove="1" noResize="1" noEditPoints="1" noAdjustHandles="1" noChangeArrowheads="1" noChangeShapeType="1" noTextEdit="1"/>
              </p:cNvSpPr>
              <p:nvPr/>
            </p:nvSpPr>
            <p:spPr>
              <a:xfrm>
                <a:off x="7699089" y="1668650"/>
                <a:ext cx="1044137" cy="523220"/>
              </a:xfrm>
              <a:prstGeom prst="rect">
                <a:avLst/>
              </a:prstGeom>
              <a:blipFill>
                <a:blip r:embed="rId2"/>
                <a:stretch>
                  <a:fillRect r="-11696"/>
                </a:stretch>
              </a:blipFill>
            </p:spPr>
            <p:txBody>
              <a:bodyPr/>
              <a:lstStyle/>
              <a:p>
                <a:r>
                  <a:rPr lang="en-US">
                    <a:noFill/>
                  </a:rPr>
                  <a:t> </a:t>
                </a:r>
              </a:p>
            </p:txBody>
          </p:sp>
        </mc:Fallback>
      </mc:AlternateContent>
      <p:sp>
        <p:nvSpPr>
          <p:cNvPr id="23" name="Left Brace 22">
            <a:extLst>
              <a:ext uri="{FF2B5EF4-FFF2-40B4-BE49-F238E27FC236}">
                <a16:creationId xmlns:a16="http://schemas.microsoft.com/office/drawing/2014/main" id="{F72C1592-CEA0-4155-9517-123E97AA1B5F}"/>
              </a:ext>
            </a:extLst>
          </p:cNvPr>
          <p:cNvSpPr/>
          <p:nvPr/>
        </p:nvSpPr>
        <p:spPr>
          <a:xfrm>
            <a:off x="4697445" y="2849358"/>
            <a:ext cx="811369" cy="3754738"/>
          </a:xfrm>
          <a:prstGeom prst="leftBrace">
            <a:avLst/>
          </a:prstGeom>
          <a:ln w="38100">
            <a:solidFill>
              <a:srgbClr val="00B050"/>
            </a:solidFill>
          </a:ln>
        </p:spPr>
        <p:style>
          <a:lnRef idx="1">
            <a:schemeClr val="dk1"/>
          </a:lnRef>
          <a:fillRef idx="0">
            <a:schemeClr val="dk1"/>
          </a:fillRef>
          <a:effectRef idx="0">
            <a:schemeClr val="dk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pic>
        <p:nvPicPr>
          <p:cNvPr id="2" name="Picture 1">
            <a:extLst>
              <a:ext uri="{FF2B5EF4-FFF2-40B4-BE49-F238E27FC236}">
                <a16:creationId xmlns:a16="http://schemas.microsoft.com/office/drawing/2014/main" id="{998D0AD1-F6B0-4D1B-9A2A-737E72C116B3}"/>
              </a:ext>
            </a:extLst>
          </p:cNvPr>
          <p:cNvPicPr>
            <a:picLocks noChangeAspect="1"/>
          </p:cNvPicPr>
          <p:nvPr/>
        </p:nvPicPr>
        <p:blipFill>
          <a:blip r:embed="rId3"/>
          <a:stretch>
            <a:fillRect/>
          </a:stretch>
        </p:blipFill>
        <p:spPr>
          <a:xfrm>
            <a:off x="78510" y="2363876"/>
            <a:ext cx="4796615" cy="3861495"/>
          </a:xfrm>
          <a:prstGeom prst="rect">
            <a:avLst/>
          </a:prstGeom>
        </p:spPr>
      </p:pic>
    </p:spTree>
    <p:extLst>
      <p:ext uri="{BB962C8B-B14F-4D97-AF65-F5344CB8AC3E}">
        <p14:creationId xmlns:p14="http://schemas.microsoft.com/office/powerpoint/2010/main" val="351316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72</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Distance</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420238"/>
                <a:ext cx="11116604" cy="5058092"/>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Weights may be also defined as a function of the distance between </a:t>
                </a:r>
                <a:b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br>
                <a:r>
                  <a:rPr kumimoji="0" lang="en-US" sz="28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region </a:t>
                </a:r>
                <a14:m>
                  <m:oMath xmlns:m="http://schemas.openxmlformats.org/officeDocument/2006/math">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𝑖</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and </a:t>
                </a:r>
                <a14:m>
                  <m:oMath xmlns:m="http://schemas.openxmlformats.org/officeDocument/2006/math">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𝑗</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t>
                </a:r>
                <a14:m>
                  <m:oMath xmlns:m="http://schemas.openxmlformats.org/officeDocument/2006/math">
                    <m:sSub>
                      <m:sSubPr>
                        <m:ctrlPr>
                          <a:rPr kumimoji="0" lang="en-US" sz="2800" b="1"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t>𝒅</m:t>
                        </m:r>
                      </m:e>
                      <m:sub>
                        <m:r>
                          <a:rPr kumimoji="0" lang="en-US" sz="2800" b="1"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t>𝒊𝒋</m:t>
                        </m:r>
                      </m:sub>
                    </m:sSub>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a:t>
                </a:r>
              </a:p>
              <a:p>
                <a:pPr marL="342900" marR="0" lvl="0" indent="-342900" algn="just"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14:m>
                  <m:oMath xmlns:m="http://schemas.openxmlformats.org/officeDocument/2006/math">
                    <m:sSub>
                      <m:sSubPr>
                        <m:ctrlPr>
                          <a:rPr kumimoji="0" lang="en-US" sz="2800" b="1"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t>𝒅</m:t>
                        </m:r>
                      </m:e>
                      <m:sub>
                        <m:r>
                          <a:rPr kumimoji="0" lang="en-US" sz="2800" b="1"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t>𝒊𝒋</m:t>
                        </m:r>
                      </m:sub>
                    </m:sSub>
                  </m:oMath>
                </a14:m>
                <a:r>
                  <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t>
                </a:r>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is usually computed as the distance between their centroids (or other important unit).</a:t>
                </a:r>
              </a:p>
              <a:p>
                <a:pPr marL="342900" marR="0" lvl="0" indent="-342900" algn="just"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Let </a:t>
                </a:r>
                <a14:m>
                  <m:oMath xmlns:m="http://schemas.openxmlformats.org/officeDocument/2006/math">
                    <m:sSub>
                      <m:sSubPr>
                        <m:ctrlPr>
                          <a:rPr kumimoji="0" lang="en-US" sz="2800" b="0"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t>𝑥</m:t>
                        </m:r>
                      </m:e>
                      <m:sub>
                        <m:r>
                          <a:rPr kumimoji="0" lang="en-US" sz="2800" b="0"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t>𝑖</m:t>
                        </m:r>
                      </m:sub>
                    </m:sSub>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an </a:t>
                </a:r>
                <a14:m>
                  <m:oMath xmlns:m="http://schemas.openxmlformats.org/officeDocument/2006/math">
                    <m:sSub>
                      <m:sSubPr>
                        <m:ctrlPr>
                          <a:rPr kumimoji="0" lang="en-US" sz="2800" b="0"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t>𝑥</m:t>
                        </m:r>
                      </m:e>
                      <m:sub>
                        <m:r>
                          <a:rPr kumimoji="0" lang="en-US" sz="2800" b="0"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t>𝑗</m:t>
                        </m:r>
                      </m:sub>
                    </m:sSub>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be the longitude and </a:t>
                </a:r>
                <a14:m>
                  <m:oMath xmlns:m="http://schemas.openxmlformats.org/officeDocument/2006/math">
                    <m:sSub>
                      <m:sSubPr>
                        <m:ctrlPr>
                          <a:rPr kumimoji="0" lang="en-US" sz="2800" b="0"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t>𝑦</m:t>
                        </m:r>
                      </m:e>
                      <m:sub>
                        <m:r>
                          <a:rPr kumimoji="0" lang="en-US" sz="2800" b="0"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t>𝑖</m:t>
                        </m:r>
                      </m:sub>
                    </m:sSub>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and </a:t>
                </a:r>
                <a14:m>
                  <m:oMath xmlns:m="http://schemas.openxmlformats.org/officeDocument/2006/math">
                    <m:sSub>
                      <m:sSubPr>
                        <m:ctrlPr>
                          <a:rPr kumimoji="0" lang="en-US" sz="2800" b="0"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srgbClr val="0070C0"/>
                            </a:solidFill>
                            <a:effectLst/>
                            <a:uLnTx/>
                            <a:uFillTx/>
                            <a:latin typeface="Cambria Math" panose="02040503050406030204" pitchFamily="18" charset="0"/>
                            <a:ea typeface="+mn-ea"/>
                            <a:cs typeface="+mn-cs"/>
                          </a:rPr>
                          <m:t>𝑦</m:t>
                        </m:r>
                      </m:e>
                      <m:sub>
                        <m:r>
                          <a:rPr kumimoji="0" lang="en-US" sz="2800" b="0"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t>𝑗</m:t>
                        </m:r>
                      </m:sub>
                    </m:sSub>
                    <m:r>
                      <a:rPr kumimoji="0" lang="en-US" sz="2800" b="0" i="1" u="none" strike="noStrike" kern="1200" cap="none" spc="0" normalizeH="0" baseline="0" noProof="0">
                        <a:ln>
                          <a:noFill/>
                        </a:ln>
                        <a:solidFill>
                          <a:srgbClr val="0070C0"/>
                        </a:solidFill>
                        <a:effectLst/>
                        <a:uLnTx/>
                        <a:uFillTx/>
                        <a:latin typeface="Cambria Math" panose="02040503050406030204" pitchFamily="18" charset="0"/>
                        <a:ea typeface="+mn-ea"/>
                        <a:cs typeface="+mn-cs"/>
                      </a:rPr>
                      <m:t> </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the latitude coordinates for </a:t>
                </a:r>
                <a:r>
                  <a:rPr kumimoji="0" lang="en-US" sz="28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region </a:t>
                </a:r>
                <a14:m>
                  <m:oMath xmlns:m="http://schemas.openxmlformats.org/officeDocument/2006/math">
                    <m: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𝑖</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and </a:t>
                </a:r>
                <a14:m>
                  <m:oMath xmlns:m="http://schemas.openxmlformats.org/officeDocument/2006/math">
                    <m: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𝑗</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a:t>
                </a: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420238"/>
                <a:ext cx="11116604" cy="5058092"/>
              </a:xfrm>
              <a:prstGeom prst="rect">
                <a:avLst/>
              </a:prstGeom>
              <a:blipFill>
                <a:blip r:embed="rId2"/>
                <a:stretch>
                  <a:fillRect l="-987" r="-1096"/>
                </a:stretch>
              </a:blipFill>
            </p:spPr>
            <p:txBody>
              <a:bodyPr/>
              <a:lstStyle/>
              <a:p>
                <a:r>
                  <a:rPr lang="en-US">
                    <a:noFill/>
                  </a:rPr>
                  <a:t> </a:t>
                </a:r>
              </a:p>
            </p:txBody>
          </p:sp>
        </mc:Fallback>
      </mc:AlternateContent>
    </p:spTree>
    <p:extLst>
      <p:ext uri="{BB962C8B-B14F-4D97-AF65-F5344CB8AC3E}">
        <p14:creationId xmlns:p14="http://schemas.microsoft.com/office/powerpoint/2010/main" val="277958058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73</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Distance</a:t>
            </a:r>
          </a:p>
        </p:txBody>
      </p:sp>
      <p:sp>
        <p:nvSpPr>
          <p:cNvPr id="15" name="Content Placeholder 5"/>
          <p:cNvSpPr txBox="1">
            <a:spLocks/>
          </p:cNvSpPr>
          <p:nvPr/>
        </p:nvSpPr>
        <p:spPr>
          <a:xfrm>
            <a:off x="665088" y="1420238"/>
            <a:ext cx="11116604" cy="5058092"/>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marR="0" lvl="0" indent="0" algn="just" defTabSz="914400" rtl="0" eaLnBrk="1" fontAlgn="auto" latinLnBrk="0" hangingPunct="1">
              <a:lnSpc>
                <a:spcPct val="150000"/>
              </a:lnSpc>
              <a:spcBef>
                <a:spcPts val="0"/>
              </a:spcBef>
              <a:spcAft>
                <a:spcPts val="0"/>
              </a:spcAft>
              <a:buClr>
                <a:srgbClr val="C00000"/>
              </a:buClr>
              <a:buSzTx/>
              <a:buFont typeface="Wingdings 3" charset="2"/>
              <a:buNone/>
              <a:tabLst/>
              <a:defRPr/>
            </a:pPr>
            <a:endPar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pic>
        <p:nvPicPr>
          <p:cNvPr id="5" name="Picture 4">
            <a:extLst>
              <a:ext uri="{FF2B5EF4-FFF2-40B4-BE49-F238E27FC236}">
                <a16:creationId xmlns:a16="http://schemas.microsoft.com/office/drawing/2014/main" id="{A2A83D7A-2FA5-4140-BC41-B612CCB59888}"/>
              </a:ext>
            </a:extLst>
          </p:cNvPr>
          <p:cNvPicPr>
            <a:picLocks noChangeAspect="1"/>
          </p:cNvPicPr>
          <p:nvPr/>
        </p:nvPicPr>
        <p:blipFill>
          <a:blip r:embed="rId2"/>
          <a:stretch>
            <a:fillRect/>
          </a:stretch>
        </p:blipFill>
        <p:spPr>
          <a:xfrm>
            <a:off x="480181" y="1678219"/>
            <a:ext cx="11231637" cy="4140398"/>
          </a:xfrm>
          <a:prstGeom prst="rect">
            <a:avLst/>
          </a:prstGeom>
        </p:spPr>
      </p:pic>
    </p:spTree>
    <p:extLst>
      <p:ext uri="{BB962C8B-B14F-4D97-AF65-F5344CB8AC3E}">
        <p14:creationId xmlns:p14="http://schemas.microsoft.com/office/powerpoint/2010/main" val="250393202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74</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Distance</a:t>
            </a:r>
          </a:p>
        </p:txBody>
      </p:sp>
      <p:pic>
        <p:nvPicPr>
          <p:cNvPr id="5" name="Picture 4">
            <a:extLst>
              <a:ext uri="{FF2B5EF4-FFF2-40B4-BE49-F238E27FC236}">
                <a16:creationId xmlns:a16="http://schemas.microsoft.com/office/drawing/2014/main" id="{D72BD7F2-408D-478C-AE13-6C8279EF7C28}"/>
              </a:ext>
            </a:extLst>
          </p:cNvPr>
          <p:cNvPicPr>
            <a:picLocks noChangeAspect="1"/>
          </p:cNvPicPr>
          <p:nvPr/>
        </p:nvPicPr>
        <p:blipFill>
          <a:blip r:embed="rId2"/>
          <a:stretch>
            <a:fillRect/>
          </a:stretch>
        </p:blipFill>
        <p:spPr>
          <a:xfrm>
            <a:off x="1261507" y="1165479"/>
            <a:ext cx="9510132" cy="5617865"/>
          </a:xfrm>
          <a:prstGeom prst="rect">
            <a:avLst/>
          </a:prstGeom>
        </p:spPr>
      </p:pic>
      <p:sp>
        <p:nvSpPr>
          <p:cNvPr id="6" name="Rectangle 5">
            <a:extLst>
              <a:ext uri="{FF2B5EF4-FFF2-40B4-BE49-F238E27FC236}">
                <a16:creationId xmlns:a16="http://schemas.microsoft.com/office/drawing/2014/main" id="{1CC686E2-1E00-4233-8125-D36251DE820A}"/>
              </a:ext>
            </a:extLst>
          </p:cNvPr>
          <p:cNvSpPr/>
          <p:nvPr/>
        </p:nvSpPr>
        <p:spPr>
          <a:xfrm>
            <a:off x="10145949" y="2363821"/>
            <a:ext cx="418289" cy="379379"/>
          </a:xfrm>
          <a:prstGeom prst="rect">
            <a:avLst/>
          </a:prstGeom>
          <a:solidFill>
            <a:srgbClr val="E9E9F3"/>
          </a:solidFill>
          <a:ln>
            <a:solidFill>
              <a:srgbClr val="E9E9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9" name="Rectangle 8">
            <a:extLst>
              <a:ext uri="{FF2B5EF4-FFF2-40B4-BE49-F238E27FC236}">
                <a16:creationId xmlns:a16="http://schemas.microsoft.com/office/drawing/2014/main" id="{99949D7E-45E5-4242-BA4E-9A39DD5A1454}"/>
              </a:ext>
            </a:extLst>
          </p:cNvPr>
          <p:cNvSpPr/>
          <p:nvPr/>
        </p:nvSpPr>
        <p:spPr>
          <a:xfrm>
            <a:off x="10143395" y="4270403"/>
            <a:ext cx="418289" cy="379379"/>
          </a:xfrm>
          <a:prstGeom prst="rect">
            <a:avLst/>
          </a:prstGeom>
          <a:solidFill>
            <a:srgbClr val="E9E9F3"/>
          </a:solidFill>
          <a:ln>
            <a:solidFill>
              <a:srgbClr val="E9E9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A3C9EA88-D530-4415-BF25-AE7093388118}"/>
              </a:ext>
            </a:extLst>
          </p:cNvPr>
          <p:cNvSpPr/>
          <p:nvPr/>
        </p:nvSpPr>
        <p:spPr>
          <a:xfrm>
            <a:off x="10189479" y="6300281"/>
            <a:ext cx="418289" cy="379379"/>
          </a:xfrm>
          <a:prstGeom prst="rect">
            <a:avLst/>
          </a:prstGeom>
          <a:solidFill>
            <a:srgbClr val="E9E9F3"/>
          </a:solidFill>
          <a:ln>
            <a:solidFill>
              <a:srgbClr val="E9E9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84663549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75</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Distance</a:t>
            </a:r>
          </a:p>
        </p:txBody>
      </p:sp>
      <p:pic>
        <p:nvPicPr>
          <p:cNvPr id="8" name="Picture 7">
            <a:extLst>
              <a:ext uri="{FF2B5EF4-FFF2-40B4-BE49-F238E27FC236}">
                <a16:creationId xmlns:a16="http://schemas.microsoft.com/office/drawing/2014/main" id="{19E6D63B-3D3E-4932-8A92-10C9D418CE0A}"/>
              </a:ext>
            </a:extLst>
          </p:cNvPr>
          <p:cNvPicPr>
            <a:picLocks noChangeAspect="1"/>
          </p:cNvPicPr>
          <p:nvPr/>
        </p:nvPicPr>
        <p:blipFill>
          <a:blip r:embed="rId2"/>
          <a:stretch>
            <a:fillRect/>
          </a:stretch>
        </p:blipFill>
        <p:spPr>
          <a:xfrm>
            <a:off x="256972" y="1752396"/>
            <a:ext cx="11221666" cy="4088940"/>
          </a:xfrm>
          <a:prstGeom prst="rect">
            <a:avLst/>
          </a:prstGeom>
        </p:spPr>
      </p:pic>
      <p:sp>
        <p:nvSpPr>
          <p:cNvPr id="11" name="Rectangle 10">
            <a:extLst>
              <a:ext uri="{FF2B5EF4-FFF2-40B4-BE49-F238E27FC236}">
                <a16:creationId xmlns:a16="http://schemas.microsoft.com/office/drawing/2014/main" id="{018A0B77-19D4-4011-BF1E-AA691B32DD3F}"/>
              </a:ext>
            </a:extLst>
          </p:cNvPr>
          <p:cNvSpPr/>
          <p:nvPr/>
        </p:nvSpPr>
        <p:spPr>
          <a:xfrm>
            <a:off x="10771639" y="4192621"/>
            <a:ext cx="418289" cy="379379"/>
          </a:xfrm>
          <a:prstGeom prst="rect">
            <a:avLst/>
          </a:prstGeom>
          <a:solidFill>
            <a:srgbClr val="E9E9F3"/>
          </a:solidFill>
          <a:ln>
            <a:solidFill>
              <a:srgbClr val="E9E9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62403910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76</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Distance</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914400" rtl="0" eaLnBrk="1" fontAlgn="auto" latinLnBrk="0" hangingPunct="1">
                  <a:lnSpc>
                    <a:spcPct val="130000"/>
                  </a:lnSpc>
                  <a:spcBef>
                    <a:spcPts val="0"/>
                  </a:spcBef>
                  <a:spcAft>
                    <a:spcPts val="0"/>
                  </a:spcAft>
                  <a:buClr>
                    <a:srgbClr val="C00000"/>
                  </a:buClr>
                  <a:buSzTx/>
                  <a:buFont typeface="Times New Roman" panose="02020603050405020304" pitchFamily="18" charset="0"/>
                  <a:buChar char="►"/>
                  <a:tabLst/>
                  <a:defRPr/>
                </a:pP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By definition of spatial relationship, the closer distance has higher spatial interlinkage. Thus,</a:t>
                </a:r>
              </a:p>
              <a:p>
                <a:pPr marL="914400" marR="0" lvl="0" indent="-514350" algn="just" defTabSz="914400" rtl="0" eaLnBrk="1" fontAlgn="auto" latinLnBrk="0" hangingPunct="1">
                  <a:lnSpc>
                    <a:spcPct val="130000"/>
                  </a:lnSpc>
                  <a:spcBef>
                    <a:spcPts val="0"/>
                  </a:spcBef>
                  <a:spcAft>
                    <a:spcPts val="0"/>
                  </a:spcAft>
                  <a:buClr>
                    <a:srgbClr val="C00000"/>
                  </a:buClr>
                  <a:buSzTx/>
                  <a:buFont typeface="Wingdings" panose="05000000000000000000" pitchFamily="2" charset="2"/>
                  <a:buChar char="§"/>
                  <a:tabLst/>
                  <a:defRPr/>
                </a:pP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Inverse distance</a:t>
                </a:r>
              </a:p>
              <a:p>
                <a:pPr marL="0" marR="0" lvl="0" indent="0" algn="just" defTabSz="914400" rtl="0" eaLnBrk="1" fontAlgn="auto" latinLnBrk="0" hangingPunct="1">
                  <a:lnSpc>
                    <a:spcPct val="100000"/>
                  </a:lnSpc>
                  <a:spcBef>
                    <a:spcPts val="0"/>
                  </a:spcBef>
                  <a:spcAft>
                    <a:spcPts val="0"/>
                  </a:spcAft>
                  <a:buClr>
                    <a:srgbClr val="C00000"/>
                  </a:buClr>
                  <a:buSzTx/>
                  <a:buFont typeface="Wingdings 3" charset="2"/>
                  <a:buNone/>
                  <a:tabLst/>
                  <a:defRPr/>
                </a:pPr>
                <a14:m>
                  <m:oMathPara xmlns:m="http://schemas.openxmlformats.org/officeDocument/2006/math">
                    <m:oMathParaPr>
                      <m:jc m:val="center"/>
                    </m:oMathParaPr>
                    <m:oMath xmlns:m="http://schemas.openxmlformats.org/officeDocument/2006/math">
                      <m:sSub>
                        <m:sSub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𝑗</m:t>
                          </m:r>
                        </m:sub>
                      </m:s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m:t>
                      </m:r>
                      <m:d>
                        <m:dPr>
                          <m:begChr m:val="{"/>
                          <m:endChr m:val=""/>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dPr>
                        <m:e>
                          <m:eqArr>
                            <m:eqArr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eqArrPr>
                            <m:e>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1/</m:t>
                              </m:r>
                              <m:sSub>
                                <m:sSubPr>
                                  <m:ctrlPr>
                                    <a:rPr kumimoji="0" lang="en-US" sz="2800" b="1"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𝒅</m:t>
                                  </m:r>
                                </m:e>
                                <m:sub>
                                  <m:r>
                                    <a:rPr kumimoji="0" lang="en-US" sz="2800" b="1"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𝒊𝒋</m:t>
                                  </m:r>
                                </m:sub>
                              </m:s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if</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m:t>
                              </m:r>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𝑗</m:t>
                              </m:r>
                            </m:e>
                            <m:e/>
                            <m:e>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0.</m:t>
                              </m:r>
                              <m:r>
                                <a:rPr kumimoji="0" lang="en-US" sz="2800" b="0" i="0"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if</m:t>
                              </m:r>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𝑗</m:t>
                              </m:r>
                            </m:e>
                          </m:eqArr>
                        </m:e>
                      </m:d>
                    </m:oMath>
                  </m:oMathPara>
                </a14:m>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914400" marR="0" lvl="0" indent="-515938" algn="just" defTabSz="914400" rtl="0" eaLnBrk="1" fontAlgn="auto" latinLnBrk="0" hangingPunct="1">
                  <a:lnSpc>
                    <a:spcPct val="100000"/>
                  </a:lnSpc>
                  <a:spcBef>
                    <a:spcPts val="600"/>
                  </a:spcBef>
                  <a:spcAft>
                    <a:spcPts val="600"/>
                  </a:spcAft>
                  <a:buClr>
                    <a:srgbClr val="C00000"/>
                  </a:buClr>
                  <a:buSzTx/>
                  <a:buFont typeface="Wingdings" panose="05000000000000000000" pitchFamily="2" charset="2"/>
                  <a:buChar char="§"/>
                  <a:tabLst/>
                  <a:defRPr/>
                </a:pP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Negative exponential model,</a:t>
                </a:r>
              </a:p>
              <a:p>
                <a:pPr marL="398462" marR="0" lvl="0" indent="0" algn="just" defTabSz="914400" rtl="0" eaLnBrk="1" fontAlgn="auto" latinLnBrk="0" hangingPunct="1">
                  <a:lnSpc>
                    <a:spcPct val="100000"/>
                  </a:lnSpc>
                  <a:spcBef>
                    <a:spcPts val="0"/>
                  </a:spcBef>
                  <a:spcAft>
                    <a:spcPts val="0"/>
                  </a:spcAft>
                  <a:buClr>
                    <a:srgbClr val="C00000"/>
                  </a:buClr>
                  <a:buSzTx/>
                  <a:buFont typeface="Wingdings 3" charset="2"/>
                  <a:buNone/>
                  <a:tabLst/>
                  <a:defRPr/>
                </a:pPr>
                <a14:m>
                  <m:oMathPara xmlns:m="http://schemas.openxmlformats.org/officeDocument/2006/math">
                    <m:oMathParaPr>
                      <m:jc m:val="center"/>
                    </m:oMathParaPr>
                    <m:oMath xmlns:m="http://schemas.openxmlformats.org/officeDocument/2006/math">
                      <m:sSub>
                        <m:sSub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𝑗</m:t>
                          </m:r>
                        </m:sub>
                      </m:s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m:t>
                      </m:r>
                      <m:func>
                        <m:func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funcPr>
                        <m:fName>
                          <m:r>
                            <m:rPr>
                              <m:sty m:val="p"/>
                            </m:rPr>
                            <a:rPr kumimoji="0" lang="en-US" sz="2800" b="0" i="0"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exp</m:t>
                          </m:r>
                        </m:fName>
                        <m:e>
                          <m:d>
                            <m:d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dPr>
                            <m:e>
                              <m:f>
                                <m:f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fPr>
                                <m:num>
                                  <m:sSub>
                                    <m:sSubPr>
                                      <m:ctrlPr>
                                        <a:rPr kumimoji="0" lang="en-US" sz="2800" b="1"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𝒅</m:t>
                                      </m:r>
                                    </m:e>
                                    <m:sub>
                                      <m:r>
                                        <a:rPr kumimoji="0" lang="en-US" sz="2800" b="1"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𝒊𝒋</m:t>
                                      </m:r>
                                    </m:sub>
                                  </m:sSub>
                                </m:num>
                                <m:den>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Cambria Math" panose="02040503050406030204" pitchFamily="18" charset="0"/>
                                      <a:cs typeface="+mn-cs"/>
                                    </a:rPr>
                                    <m:t>𝛼</m:t>
                                  </m:r>
                                </m:den>
                              </m:f>
                            </m:e>
                          </m:d>
                        </m:e>
                      </m:func>
                    </m:oMath>
                  </m:oMathPara>
                </a14:m>
                <a:endPar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1116604" cy="5288061"/>
              </a:xfrm>
              <a:prstGeom prst="rect">
                <a:avLst/>
              </a:prstGeom>
              <a:blipFill>
                <a:blip r:embed="rId2"/>
                <a:stretch>
                  <a:fillRect l="-1206" r="-1371"/>
                </a:stretch>
              </a:blipFill>
            </p:spPr>
            <p:txBody>
              <a:bodyPr/>
              <a:lstStyle/>
              <a:p>
                <a:r>
                  <a:rPr lang="en-US">
                    <a:noFill/>
                  </a:rPr>
                  <a:t> </a:t>
                </a:r>
              </a:p>
            </p:txBody>
          </p:sp>
        </mc:Fallback>
      </mc:AlternateContent>
    </p:spTree>
    <p:extLst>
      <p:ext uri="{BB962C8B-B14F-4D97-AF65-F5344CB8AC3E}">
        <p14:creationId xmlns:p14="http://schemas.microsoft.com/office/powerpoint/2010/main" val="239388326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77</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Distance</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914400" rtl="0" eaLnBrk="1" fontAlgn="auto" latinLnBrk="0" hangingPunct="1">
                  <a:lnSpc>
                    <a:spcPct val="130000"/>
                  </a:lnSpc>
                  <a:spcBef>
                    <a:spcPts val="0"/>
                  </a:spcBef>
                  <a:spcAft>
                    <a:spcPts val="0"/>
                  </a:spcAft>
                  <a:buClr>
                    <a:srgbClr val="C00000"/>
                  </a:buClr>
                  <a:buSzTx/>
                  <a:buFont typeface="Times New Roman" panose="02020603050405020304" pitchFamily="18" charset="0"/>
                  <a:buChar char="►"/>
                  <a:tabLst/>
                  <a:defRPr/>
                </a:pP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Threshold Distance (Distance Band Weights): </a:t>
                </a:r>
              </a:p>
              <a:p>
                <a:pPr marL="398463"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The threshold distance specifies that an </a:t>
                </a:r>
                <a:r>
                  <a:rPr kumimoji="0" lang="en-US" sz="3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region </a:t>
                </a:r>
                <a14:m>
                  <m:oMath xmlns:m="http://schemas.openxmlformats.org/officeDocument/2006/math">
                    <m:r>
                      <a:rPr kumimoji="0" lang="en-US" sz="32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𝑖</m:t>
                    </m:r>
                  </m:oMath>
                </a14:m>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is neighbor of </a:t>
                </a:r>
                <a:r>
                  <a:rPr kumimoji="0" lang="en-US" sz="3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region </a:t>
                </a:r>
                <a14:m>
                  <m:oMath xmlns:m="http://schemas.openxmlformats.org/officeDocument/2006/math">
                    <m:r>
                      <a:rPr kumimoji="0" lang="en-US" sz="32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𝑗</m:t>
                    </m:r>
                  </m:oMath>
                </a14:m>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if the distance between them is less than a </a:t>
                </a:r>
                <a:r>
                  <a:rPr kumimoji="0" lang="en-US" sz="3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certain distance</a:t>
                </a: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a:t>
                </a:r>
              </a:p>
              <a:p>
                <a:pPr marL="398463"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Para xmlns:m="http://schemas.openxmlformats.org/officeDocument/2006/math">
                    <m:oMathParaPr>
                      <m:jc m:val="centerGroup"/>
                    </m:oMathParaPr>
                    <m:oMath xmlns:m="http://schemas.openxmlformats.org/officeDocument/2006/math">
                      <m:sSub>
                        <m:sSub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𝑗</m:t>
                          </m:r>
                        </m:sub>
                      </m:sSub>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m:t>
                      </m:r>
                      <m:d>
                        <m:dPr>
                          <m:begChr m:val="{"/>
                          <m:endChr m:val=""/>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dPr>
                        <m:e>
                          <m:eqArr>
                            <m:eqArrPr>
                              <m:ctrlP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eqArrPr>
                            <m:e>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1, </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if</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0≤</m:t>
                              </m:r>
                              <m:sSub>
                                <m:sSubPr>
                                  <m:ctrlP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𝑑</m:t>
                                  </m:r>
                                </m:e>
                                <m:sub>
                                  <m: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𝑖𝑗</m:t>
                                  </m:r>
                                </m:sub>
                              </m:sSub>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m:t>
                              </m:r>
                              <m:sSub>
                                <m:sSubPr>
                                  <m:ctrlP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𝑑</m:t>
                                  </m:r>
                                </m:e>
                                <m:sub>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𝑚𝑎𝑥</m:t>
                                  </m:r>
                                </m:sub>
                              </m:sSub>
                            </m:e>
                            <m:e/>
                            <m:e>
                              <m:r>
                                <a:rPr kumimoji="0" lang="en-US" sz="28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0,</m:t>
                              </m:r>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if</m:t>
                              </m:r>
                              <m:sSub>
                                <m:sSubPr>
                                  <m:ctrlP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 </m:t>
                                  </m:r>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𝑑</m:t>
                                  </m:r>
                                </m:e>
                                <m:sub>
                                  <m: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𝑖𝑗</m:t>
                                  </m:r>
                                </m:sub>
                              </m:sSub>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&gt;</m:t>
                              </m:r>
                              <m:sSub>
                                <m:sSubPr>
                                  <m:ctrlP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𝑑</m:t>
                                  </m:r>
                                </m:e>
                                <m:sub>
                                  <m:r>
                                    <a:rPr kumimoji="0" lang="en-US" sz="2800" b="0" i="1" u="none" strike="noStrike" kern="1200" cap="none" spc="0" normalizeH="0" baseline="0" noProof="0">
                                      <a:ln>
                                        <a:noFill/>
                                      </a:ln>
                                      <a:solidFill>
                                        <a:srgbClr val="FF0000"/>
                                      </a:solidFill>
                                      <a:effectLst/>
                                      <a:uLnTx/>
                                      <a:uFillTx/>
                                      <a:latin typeface="Cambria Math" panose="02040503050406030204" pitchFamily="18" charset="0"/>
                                      <a:ea typeface="+mn-ea"/>
                                      <a:cs typeface="+mn-cs"/>
                                    </a:rPr>
                                    <m:t>𝑚𝑎𝑥</m:t>
                                  </m:r>
                                </m:sub>
                              </m:sSub>
                              <m:r>
                                <a:rPr kumimoji="0" lang="en-US" sz="2800" b="0" i="1" u="none" strike="noStrike" kern="1200" cap="none" spc="0" normalizeH="0" baseline="0" noProof="0" smtClean="0">
                                  <a:ln>
                                    <a:noFill/>
                                  </a:ln>
                                  <a:solidFill>
                                    <a:srgbClr val="FF0000"/>
                                  </a:solidFill>
                                  <a:effectLst/>
                                  <a:uLnTx/>
                                  <a:uFillTx/>
                                  <a:latin typeface="Cambria Math" panose="02040503050406030204" pitchFamily="18" charset="0"/>
                                  <a:ea typeface="+mn-ea"/>
                                  <a:cs typeface="+mn-cs"/>
                                </a:rPr>
                                <m:t>        </m:t>
                              </m:r>
                            </m:e>
                          </m:eqArr>
                        </m:e>
                      </m:d>
                    </m:oMath>
                  </m:oMathPara>
                </a14:m>
                <a:endPar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1116604" cy="5288061"/>
              </a:xfrm>
              <a:prstGeom prst="rect">
                <a:avLst/>
              </a:prstGeom>
              <a:blipFill>
                <a:blip r:embed="rId2"/>
                <a:stretch>
                  <a:fillRect l="-1206" r="-1371"/>
                </a:stretch>
              </a:blipFill>
            </p:spPr>
            <p:txBody>
              <a:bodyPr/>
              <a:lstStyle/>
              <a:p>
                <a:r>
                  <a:rPr lang="en-US">
                    <a:noFill/>
                  </a:rPr>
                  <a:t> </a:t>
                </a:r>
              </a:p>
            </p:txBody>
          </p:sp>
        </mc:Fallback>
      </mc:AlternateContent>
    </p:spTree>
    <p:extLst>
      <p:ext uri="{BB962C8B-B14F-4D97-AF65-F5344CB8AC3E}">
        <p14:creationId xmlns:p14="http://schemas.microsoft.com/office/powerpoint/2010/main" val="345763967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78</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Row Standardization</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459150"/>
                <a:ext cx="11116604" cy="5019180"/>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914400" rtl="0" eaLnBrk="1" fontAlgn="auto" latinLnBrk="0" hangingPunct="1">
                  <a:lnSpc>
                    <a:spcPct val="130000"/>
                  </a:lnSpc>
                  <a:spcBef>
                    <a:spcPts val="0"/>
                  </a:spcBef>
                  <a:spcAft>
                    <a:spcPts val="0"/>
                  </a:spcAft>
                  <a:buClr>
                    <a:srgbClr val="C00000"/>
                  </a:buClr>
                  <a:buSzTx/>
                  <a:buFont typeface="Times New Roman" panose="02020603050405020304" pitchFamily="18" charset="0"/>
                  <a:buChar char="►"/>
                  <a:tabLst/>
                  <a:defRPr/>
                </a:pPr>
                <a14:m>
                  <m:oMath xmlns:m="http://schemas.openxmlformats.org/officeDocument/2006/math">
                    <m:r>
                      <a:rPr kumimoji="0" lang="en-US" sz="2400" b="1"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𝐖</m:t>
                    </m:r>
                  </m:oMath>
                </a14:m>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are used to compute weighted averages in which more weight is placed on nearby observations than on distant observations. </a:t>
                </a:r>
              </a:p>
              <a:p>
                <a:pPr marL="339725"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The elements of a row-standardized weights matrix equal.</a:t>
                </a:r>
              </a:p>
              <a:p>
                <a:pPr marL="339725"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14:m>
                  <m:oMathPara xmlns:m="http://schemas.openxmlformats.org/officeDocument/2006/math">
                    <m:oMathParaPr>
                      <m:jc m:val="centerGroup"/>
                    </m:oMathParaPr>
                    <m:oMath xmlns:m="http://schemas.openxmlformats.org/officeDocument/2006/math">
                      <m:sSubSup>
                        <m:sSubSupPr>
                          <m:ctrlP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sSubSupPr>
                        <m:e>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𝑖</m:t>
                          </m:r>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𝑗</m:t>
                          </m:r>
                        </m:sub>
                        <m:sup>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𝑠</m:t>
                          </m:r>
                        </m:sup>
                      </m:sSubSup>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m:t>
                      </m:r>
                      <m:f>
                        <m:fPr>
                          <m:ctrlP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fPr>
                        <m:num>
                          <m:sSub>
                            <m:sSubPr>
                              <m:ctrlP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𝑖</m:t>
                              </m:r>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𝑗</m:t>
                              </m:r>
                            </m:sub>
                          </m:sSub>
                        </m:num>
                        <m:den>
                          <m:nary>
                            <m:naryPr>
                              <m:chr m:val="∑"/>
                              <m:limLoc m:val="subSup"/>
                              <m:supHide m:val="on"/>
                              <m:ctrlP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ctrlPr>
                            </m:naryPr>
                            <m:sub>
                              <m:r>
                                <m:rPr>
                                  <m:brk m:alnAt="9"/>
                                </m:rP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𝑗</m:t>
                              </m:r>
                            </m:sub>
                            <m:sup/>
                            <m:e>
                              <m:sSub>
                                <m:sSubPr>
                                  <m:ctrlP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𝑖</m:t>
                                  </m:r>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𝑗</m:t>
                                  </m:r>
                                </m:sub>
                              </m:sSub>
                            </m:e>
                          </m:nary>
                        </m:den>
                      </m:f>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  </m:t>
                      </m:r>
                      <m:sSubSup>
                        <m:sSubSupPr>
                          <m:ctrlP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ctrlPr>
                        </m:sSubSupPr>
                        <m:e>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0≤</m:t>
                          </m:r>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𝑤</m:t>
                          </m:r>
                        </m:e>
                        <m:sub>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𝑖</m:t>
                          </m:r>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m:t>
                          </m:r>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𝑗</m:t>
                          </m:r>
                        </m:sub>
                        <m:sup>
                          <m:r>
                            <a:rPr kumimoji="0" lang="en-US" sz="2400" b="0" i="1" u="none" strike="noStrike" kern="1200" cap="none" spc="0" normalizeH="0" baseline="0" noProof="0">
                              <a:ln>
                                <a:noFill/>
                              </a:ln>
                              <a:solidFill>
                                <a:srgbClr val="00B050"/>
                              </a:solidFill>
                              <a:effectLst/>
                              <a:uLnTx/>
                              <a:uFillTx/>
                              <a:latin typeface="Cambria Math" panose="02040503050406030204" pitchFamily="18" charset="0"/>
                              <a:ea typeface="+mn-ea"/>
                              <a:cs typeface="+mn-cs"/>
                            </a:rPr>
                            <m:t>𝑠</m:t>
                          </m:r>
                        </m:sup>
                      </m:sSubSup>
                      <m:r>
                        <a:rPr kumimoji="0" lang="en-US" sz="2400" b="0" i="1" u="none" strike="noStrike" kern="1200" cap="none" spc="0" normalizeH="0" baseline="0" noProof="0" smtClean="0">
                          <a:ln>
                            <a:noFill/>
                          </a:ln>
                          <a:solidFill>
                            <a:srgbClr val="00B050"/>
                          </a:solidFill>
                          <a:effectLst/>
                          <a:uLnTx/>
                          <a:uFillTx/>
                          <a:latin typeface="Cambria Math" panose="02040503050406030204" pitchFamily="18" charset="0"/>
                          <a:ea typeface="+mn-ea"/>
                          <a:cs typeface="+mn-cs"/>
                        </a:rPr>
                        <m:t>≤1</m:t>
                      </m:r>
                    </m:oMath>
                  </m:oMathPara>
                </a14:m>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339725" marR="0" lvl="0" indent="-339725" algn="just" defTabSz="914400" rtl="0" eaLnBrk="1" fontAlgn="auto" latinLnBrk="0" hangingPunct="1">
                  <a:lnSpc>
                    <a:spcPct val="13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The row-standardized weights matrix also ensures that the </a:t>
                </a:r>
                <a:r>
                  <a:rPr kumimoji="0" lang="en-US" sz="26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spatial</a:t>
                </a:r>
              </a:p>
              <a:p>
                <a:pPr marL="339725"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r>
                  <a:rPr kumimoji="0" lang="en-US" sz="26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parameter</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in many spatial stochastic processes are comparable between </a:t>
                </a:r>
              </a:p>
              <a:p>
                <a:pPr marL="339725" marR="0" lvl="0" indent="0" algn="just" defTabSz="914400" rtl="0" eaLnBrk="1" fontAlgn="auto" latinLnBrk="0" hangingPunct="1">
                  <a:lnSpc>
                    <a:spcPct val="130000"/>
                  </a:lnSpc>
                  <a:spcBef>
                    <a:spcPts val="0"/>
                  </a:spcBef>
                  <a:spcAft>
                    <a:spcPts val="0"/>
                  </a:spcAft>
                  <a:buClr>
                    <a:srgbClr val="C00000"/>
                  </a:buClr>
                  <a:buSzTx/>
                  <a:buFont typeface="Wingdings 3" charset="2"/>
                  <a:buNone/>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models.</a:t>
                </a: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459150"/>
                <a:ext cx="11116604" cy="5019180"/>
              </a:xfrm>
              <a:prstGeom prst="rect">
                <a:avLst/>
              </a:prstGeom>
              <a:blipFill>
                <a:blip r:embed="rId2"/>
                <a:stretch>
                  <a:fillRect l="-822" r="-932"/>
                </a:stretch>
              </a:blipFill>
            </p:spPr>
            <p:txBody>
              <a:bodyPr/>
              <a:lstStyle/>
              <a:p>
                <a:r>
                  <a:rPr lang="en-US">
                    <a:noFill/>
                  </a:rPr>
                  <a:t> </a:t>
                </a:r>
              </a:p>
            </p:txBody>
          </p:sp>
        </mc:Fallback>
      </mc:AlternateContent>
    </p:spTree>
    <p:extLst>
      <p:ext uri="{BB962C8B-B14F-4D97-AF65-F5344CB8AC3E}">
        <p14:creationId xmlns:p14="http://schemas.microsoft.com/office/powerpoint/2010/main" val="12846310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79</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16149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Row Standardization</a:t>
            </a:r>
          </a:p>
        </p:txBody>
      </p:sp>
      <p:pic>
        <p:nvPicPr>
          <p:cNvPr id="5" name="Picture 4">
            <a:extLst>
              <a:ext uri="{FF2B5EF4-FFF2-40B4-BE49-F238E27FC236}">
                <a16:creationId xmlns:a16="http://schemas.microsoft.com/office/drawing/2014/main" id="{D64043FB-8E89-4AC0-8BA8-04C65DD1990D}"/>
              </a:ext>
            </a:extLst>
          </p:cNvPr>
          <p:cNvPicPr>
            <a:picLocks noChangeAspect="1"/>
          </p:cNvPicPr>
          <p:nvPr/>
        </p:nvPicPr>
        <p:blipFill>
          <a:blip r:embed="rId2"/>
          <a:stretch>
            <a:fillRect/>
          </a:stretch>
        </p:blipFill>
        <p:spPr>
          <a:xfrm>
            <a:off x="650649" y="1554932"/>
            <a:ext cx="10890702" cy="2559360"/>
          </a:xfrm>
          <a:prstGeom prst="rect">
            <a:avLst/>
          </a:prstGeom>
        </p:spPr>
      </p:pic>
      <p:pic>
        <p:nvPicPr>
          <p:cNvPr id="8" name="Picture 7">
            <a:extLst>
              <a:ext uri="{FF2B5EF4-FFF2-40B4-BE49-F238E27FC236}">
                <a16:creationId xmlns:a16="http://schemas.microsoft.com/office/drawing/2014/main" id="{300C43AA-A2F0-4A41-B8BB-8D7CEC080EB9}"/>
              </a:ext>
            </a:extLst>
          </p:cNvPr>
          <p:cNvPicPr>
            <a:picLocks noChangeAspect="1"/>
          </p:cNvPicPr>
          <p:nvPr/>
        </p:nvPicPr>
        <p:blipFill>
          <a:blip r:embed="rId3"/>
          <a:stretch>
            <a:fillRect/>
          </a:stretch>
        </p:blipFill>
        <p:spPr>
          <a:xfrm>
            <a:off x="650650" y="4344717"/>
            <a:ext cx="10890702" cy="2264049"/>
          </a:xfrm>
          <a:prstGeom prst="rect">
            <a:avLst/>
          </a:prstGeom>
        </p:spPr>
      </p:pic>
    </p:spTree>
    <p:extLst>
      <p:ext uri="{BB962C8B-B14F-4D97-AF65-F5344CB8AC3E}">
        <p14:creationId xmlns:p14="http://schemas.microsoft.com/office/powerpoint/2010/main" val="3816930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entury Gothic" panose="020B0502020202020204"/>
                <a:ea typeface="+mj-ea"/>
                <a:cs typeface="+mj-cs"/>
              </a:rPr>
              <a:t>Generic Methodology for Data Incorporation</a:t>
            </a:r>
            <a:endPar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endParaRPr>
          </a:p>
        </p:txBody>
      </p:sp>
      <p:sp>
        <p:nvSpPr>
          <p:cNvPr id="15" name="Content Placeholder 5"/>
          <p:cNvSpPr txBox="1">
            <a:spLocks/>
          </p:cNvSpPr>
          <p:nvPr/>
        </p:nvSpPr>
        <p:spPr>
          <a:xfrm>
            <a:off x="665087" y="5922706"/>
            <a:ext cx="10525651" cy="92230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l" defTabSz="457200" rtl="0" eaLnBrk="1" fontAlgn="auto" latinLnBrk="0" hangingPunct="1">
              <a:lnSpc>
                <a:spcPct val="120000"/>
              </a:lnSpc>
              <a:spcBef>
                <a:spcPts val="500"/>
              </a:spcBef>
              <a:spcAft>
                <a:spcPts val="0"/>
              </a:spcAft>
              <a:buClr>
                <a:srgbClr val="B01513"/>
              </a:buClr>
              <a:buSzPct val="80000"/>
              <a:buFont typeface="Wingdings 3" charset="2"/>
              <a:buChar char=""/>
              <a:tabLst>
                <a:tab pos="466725" algn="l"/>
              </a:tabLst>
              <a:defRPr/>
            </a:pPr>
            <a:r>
              <a:rPr kumimoji="0" lang="en-US" sz="2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There are two data structure: </a:t>
            </a:r>
            <a:r>
              <a:rPr kumimoji="0" lang="en-US" sz="2800" b="1"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Regular Lattice </a:t>
            </a:r>
            <a:r>
              <a:rPr kumimoji="0" lang="en-US" sz="2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and </a:t>
            </a:r>
            <a:r>
              <a:rPr kumimoji="0" lang="en-US" sz="2800" b="1"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Non-lattice</a:t>
            </a:r>
            <a:r>
              <a:rPr kumimoji="0" lang="en-US" sz="2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a:t>
            </a:r>
            <a:br>
              <a:rPr kumimoji="0" lang="en-US" sz="2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br>
            <a:r>
              <a:rPr kumimoji="0" lang="en-US" sz="2000" b="1"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Regular Lattice = </a:t>
            </a: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Grid-cell dataset and </a:t>
            </a:r>
            <a:r>
              <a:rPr kumimoji="0" lang="en-US" sz="2000" b="1"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Non-Lattice</a:t>
            </a: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rPr>
              <a:t> = dataset represents each municipal body.</a:t>
            </a:r>
            <a:endParaRPr kumimoji="0" lang="en-US" sz="2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mn-cs"/>
            </a:endParaRPr>
          </a:p>
        </p:txBody>
      </p:sp>
      <p:pic>
        <p:nvPicPr>
          <p:cNvPr id="2" name="Picture 1">
            <a:extLst>
              <a:ext uri="{FF2B5EF4-FFF2-40B4-BE49-F238E27FC236}">
                <a16:creationId xmlns:a16="http://schemas.microsoft.com/office/drawing/2014/main" id="{0E8D4BB9-1451-4885-A230-BE81083C99F3}"/>
              </a:ext>
            </a:extLst>
          </p:cNvPr>
          <p:cNvPicPr>
            <a:picLocks noChangeAspect="1"/>
          </p:cNvPicPr>
          <p:nvPr/>
        </p:nvPicPr>
        <p:blipFill>
          <a:blip r:embed="rId2"/>
          <a:stretch>
            <a:fillRect/>
          </a:stretch>
        </p:blipFill>
        <p:spPr>
          <a:xfrm>
            <a:off x="416345" y="1151632"/>
            <a:ext cx="11023134" cy="4746286"/>
          </a:xfrm>
          <a:prstGeom prst="rect">
            <a:avLst/>
          </a:prstGeom>
        </p:spPr>
      </p:pic>
    </p:spTree>
    <p:extLst>
      <p:ext uri="{BB962C8B-B14F-4D97-AF65-F5344CB8AC3E}">
        <p14:creationId xmlns:p14="http://schemas.microsoft.com/office/powerpoint/2010/main" val="345173789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2C06464-1BAF-4547-BC66-FB10AAC724A9}"/>
              </a:ext>
            </a:extLst>
          </p:cNvPr>
          <p:cNvPicPr>
            <a:picLocks noChangeAspect="1"/>
          </p:cNvPicPr>
          <p:nvPr/>
        </p:nvPicPr>
        <p:blipFill>
          <a:blip r:embed="rId2"/>
          <a:stretch>
            <a:fillRect/>
          </a:stretch>
        </p:blipFill>
        <p:spPr>
          <a:xfrm>
            <a:off x="78510" y="2363876"/>
            <a:ext cx="4796615" cy="3861495"/>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80</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8"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entury Gothic" panose="020B0502020202020204"/>
                <a:ea typeface="+mj-ea"/>
                <a:cs typeface="+mj-cs"/>
              </a:rPr>
              <a:t>THE ROLE OF W MATRIX: </a:t>
            </a:r>
            <a:r>
              <a:rPr kumimoji="0" lang="en-US" sz="2400" b="0" i="0" u="none" strike="noStrike" kern="1200" cap="none" spc="0" normalizeH="0" baseline="0" noProof="0" dirty="0">
                <a:ln>
                  <a:noFill/>
                </a:ln>
                <a:solidFill>
                  <a:prstClr val="black"/>
                </a:solidFill>
                <a:effectLst/>
                <a:uLnTx/>
                <a:uFillTx/>
                <a:latin typeface="Century Gothic" panose="020B0502020202020204"/>
                <a:ea typeface="+mj-ea"/>
                <a:cs typeface="+mj-cs"/>
              </a:rPr>
              <a:t>Row Standardization</a:t>
            </a:r>
          </a:p>
        </p:txBody>
      </p:sp>
      <p:sp>
        <p:nvSpPr>
          <p:cNvPr id="15" name="Content Placeholder 5"/>
          <p:cNvSpPr txBox="1">
            <a:spLocks/>
          </p:cNvSpPr>
          <p:nvPr/>
        </p:nvSpPr>
        <p:spPr>
          <a:xfrm>
            <a:off x="665088" y="1221439"/>
            <a:ext cx="10525651"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just" defTabSz="457200" rtl="0" eaLnBrk="1" fontAlgn="auto" latinLnBrk="0" hangingPunct="1">
              <a:lnSpc>
                <a:spcPct val="130000"/>
              </a:lnSpc>
              <a:spcBef>
                <a:spcPts val="0"/>
              </a:spcBef>
              <a:spcAft>
                <a:spcPts val="0"/>
              </a:spcAft>
              <a:buClr>
                <a:srgbClr val="B01513"/>
              </a:buClr>
              <a:buSzPct val="80000"/>
              <a:buFont typeface="Wingdings 3" charset="2"/>
              <a:buChar char=""/>
              <a:tabLst>
                <a:tab pos="466725" algn="l"/>
                <a:tab pos="6516688" algn="l"/>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Row-standardized spatial </a:t>
            </a:r>
            <a: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W</a:t>
            </a: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matrix of Provinces in Sumatra Island</a:t>
            </a:r>
          </a:p>
        </p:txBody>
      </p:sp>
      <p:graphicFrame>
        <p:nvGraphicFramePr>
          <p:cNvPr id="12" name="Table 11">
            <a:extLst>
              <a:ext uri="{FF2B5EF4-FFF2-40B4-BE49-F238E27FC236}">
                <a16:creationId xmlns:a16="http://schemas.microsoft.com/office/drawing/2014/main" id="{0450EECC-D37B-4E51-A32D-43985A6F59D4}"/>
              </a:ext>
            </a:extLst>
          </p:cNvPr>
          <p:cNvGraphicFramePr>
            <a:graphicFrameLocks noGrp="1"/>
          </p:cNvGraphicFramePr>
          <p:nvPr/>
        </p:nvGraphicFramePr>
        <p:xfrm>
          <a:off x="5672920" y="2278789"/>
          <a:ext cx="6104397" cy="4541165"/>
        </p:xfrm>
        <a:graphic>
          <a:graphicData uri="http://schemas.openxmlformats.org/drawingml/2006/table">
            <a:tbl>
              <a:tblPr firstRow="1" firstCol="1" bandRow="1"/>
              <a:tblGrid>
                <a:gridCol w="678267">
                  <a:extLst>
                    <a:ext uri="{9D8B030D-6E8A-4147-A177-3AD203B41FA5}">
                      <a16:colId xmlns:a16="http://schemas.microsoft.com/office/drawing/2014/main" val="2588146081"/>
                    </a:ext>
                  </a:extLst>
                </a:gridCol>
                <a:gridCol w="542613">
                  <a:extLst>
                    <a:ext uri="{9D8B030D-6E8A-4147-A177-3AD203B41FA5}">
                      <a16:colId xmlns:a16="http://schemas.microsoft.com/office/drawing/2014/main" val="1244506404"/>
                    </a:ext>
                  </a:extLst>
                </a:gridCol>
                <a:gridCol w="542613">
                  <a:extLst>
                    <a:ext uri="{9D8B030D-6E8A-4147-A177-3AD203B41FA5}">
                      <a16:colId xmlns:a16="http://schemas.microsoft.com/office/drawing/2014/main" val="1693515551"/>
                    </a:ext>
                  </a:extLst>
                </a:gridCol>
                <a:gridCol w="542613">
                  <a:extLst>
                    <a:ext uri="{9D8B030D-6E8A-4147-A177-3AD203B41FA5}">
                      <a16:colId xmlns:a16="http://schemas.microsoft.com/office/drawing/2014/main" val="3148039707"/>
                    </a:ext>
                  </a:extLst>
                </a:gridCol>
                <a:gridCol w="542613">
                  <a:extLst>
                    <a:ext uri="{9D8B030D-6E8A-4147-A177-3AD203B41FA5}">
                      <a16:colId xmlns:a16="http://schemas.microsoft.com/office/drawing/2014/main" val="3764443130"/>
                    </a:ext>
                  </a:extLst>
                </a:gridCol>
                <a:gridCol w="542613">
                  <a:extLst>
                    <a:ext uri="{9D8B030D-6E8A-4147-A177-3AD203B41FA5}">
                      <a16:colId xmlns:a16="http://schemas.microsoft.com/office/drawing/2014/main" val="3382636066"/>
                    </a:ext>
                  </a:extLst>
                </a:gridCol>
                <a:gridCol w="542613">
                  <a:extLst>
                    <a:ext uri="{9D8B030D-6E8A-4147-A177-3AD203B41FA5}">
                      <a16:colId xmlns:a16="http://schemas.microsoft.com/office/drawing/2014/main" val="2613963731"/>
                    </a:ext>
                  </a:extLst>
                </a:gridCol>
                <a:gridCol w="542613">
                  <a:extLst>
                    <a:ext uri="{9D8B030D-6E8A-4147-A177-3AD203B41FA5}">
                      <a16:colId xmlns:a16="http://schemas.microsoft.com/office/drawing/2014/main" val="2756915891"/>
                    </a:ext>
                  </a:extLst>
                </a:gridCol>
                <a:gridCol w="542613">
                  <a:extLst>
                    <a:ext uri="{9D8B030D-6E8A-4147-A177-3AD203B41FA5}">
                      <a16:colId xmlns:a16="http://schemas.microsoft.com/office/drawing/2014/main" val="2222989741"/>
                    </a:ext>
                  </a:extLst>
                </a:gridCol>
                <a:gridCol w="542613">
                  <a:extLst>
                    <a:ext uri="{9D8B030D-6E8A-4147-A177-3AD203B41FA5}">
                      <a16:colId xmlns:a16="http://schemas.microsoft.com/office/drawing/2014/main" val="2956888507"/>
                    </a:ext>
                  </a:extLst>
                </a:gridCol>
                <a:gridCol w="542613">
                  <a:extLst>
                    <a:ext uri="{9D8B030D-6E8A-4147-A177-3AD203B41FA5}">
                      <a16:colId xmlns:a16="http://schemas.microsoft.com/office/drawing/2014/main" val="1998255721"/>
                    </a:ext>
                  </a:extLst>
                </a:gridCol>
              </a:tblGrid>
              <a:tr h="517165">
                <a:tc>
                  <a:txBody>
                    <a:bodyPr/>
                    <a:lstStyle/>
                    <a:p>
                      <a:pPr algn="ctr">
                        <a:lnSpc>
                          <a:spcPct val="100000"/>
                        </a:lnSpc>
                        <a:spcBef>
                          <a:spcPts val="0"/>
                        </a:spcBef>
                        <a:spcAft>
                          <a:spcPts val="0"/>
                        </a:spcAft>
                        <a:tabLst>
                          <a:tab pos="466725" algn="l"/>
                        </a:tabLst>
                      </a:pPr>
                      <a:r>
                        <a:rPr lang="en-US" sz="2000" b="1" kern="150" dirty="0">
                          <a:solidFill>
                            <a:srgbClr val="FF0000"/>
                          </a:solidFill>
                          <a:effectLst/>
                          <a:latin typeface="Times New Roman" panose="02020603050405020304" pitchFamily="18" charset="0"/>
                          <a:ea typeface="SimSun" panose="02010600030101010101" pitchFamily="2" charset="-122"/>
                          <a:cs typeface="Arial" panose="020B0604020202020204" pitchFamily="34" charset="0"/>
                        </a:rPr>
                        <a:t>Cell</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5</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6</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10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43329145"/>
                  </a:ext>
                </a:extLst>
              </a:tr>
              <a:tr h="0">
                <a:tc>
                  <a:txBody>
                    <a:bodyPr/>
                    <a:lstStyle/>
                    <a:p>
                      <a:pPr algn="ctr">
                        <a:lnSpc>
                          <a:spcPct val="150000"/>
                        </a:lnSpc>
                        <a:spcBef>
                          <a:spcPts val="0"/>
                        </a:spcBef>
                        <a:spcAft>
                          <a:spcPts val="0"/>
                        </a:spcAft>
                        <a:tabLst>
                          <a:tab pos="466725" algn="l"/>
                        </a:tabLst>
                      </a:pPr>
                      <a:r>
                        <a:rPr lang="en-US" sz="2000" b="1" dirty="0">
                          <a:solidFill>
                            <a:srgbClr val="FF0000"/>
                          </a:solidFill>
                          <a:latin typeface="+mj-lt"/>
                        </a:rPr>
                        <a:t>1</a:t>
                      </a:r>
                      <a:endParaRPr lang="en-US" sz="2000" b="1" kern="150" dirty="0">
                        <a:solidFill>
                          <a:srgbClr val="FF0000"/>
                        </a:solidFill>
                        <a:effectLst/>
                        <a:latin typeface="+mj-lt"/>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1</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964384976"/>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0.3</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0.3</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0.3</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4154398003"/>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18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0.25</a:t>
                      </a:r>
                      <a:endParaRPr lang="en-US" sz="18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ctr" defTabSz="457200" rtl="0" eaLnBrk="1" fontAlgn="auto" latinLnBrk="0" hangingPunct="1">
                        <a:lnSpc>
                          <a:spcPct val="150000"/>
                        </a:lnSpc>
                        <a:spcBef>
                          <a:spcPts val="0"/>
                        </a:spcBef>
                        <a:spcAft>
                          <a:spcPts val="0"/>
                        </a:spcAft>
                        <a:buClrTx/>
                        <a:buSzTx/>
                        <a:buFontTx/>
                        <a:buNone/>
                        <a:tabLst>
                          <a:tab pos="466725" algn="l"/>
                        </a:tabLst>
                        <a:defRPr/>
                      </a:pPr>
                      <a:r>
                        <a:rPr kumimoji="0" lang="en-US" sz="1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0.25</a:t>
                      </a:r>
                      <a:endParaRPr kumimoji="0" lang="en-US" sz="18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marL="0" marR="0" lvl="0" indent="0" algn="ctr" defTabSz="457200" rtl="0" eaLnBrk="1" fontAlgn="auto" latinLnBrk="0" hangingPunct="1">
                        <a:lnSpc>
                          <a:spcPct val="150000"/>
                        </a:lnSpc>
                        <a:spcBef>
                          <a:spcPts val="0"/>
                        </a:spcBef>
                        <a:spcAft>
                          <a:spcPts val="0"/>
                        </a:spcAft>
                        <a:buClrTx/>
                        <a:buSzTx/>
                        <a:buFontTx/>
                        <a:buNone/>
                        <a:tabLst>
                          <a:tab pos="466725" algn="l"/>
                        </a:tabLst>
                        <a:defRPr/>
                      </a:pPr>
                      <a:r>
                        <a:rPr kumimoji="0" lang="en-US" sz="1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0.25</a:t>
                      </a:r>
                      <a:endParaRPr kumimoji="0" lang="en-US" sz="18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lvl="0" indent="0" algn="ctr" defTabSz="457200" rtl="0" eaLnBrk="1" fontAlgn="auto" latinLnBrk="0" hangingPunct="1">
                        <a:lnSpc>
                          <a:spcPct val="150000"/>
                        </a:lnSpc>
                        <a:spcBef>
                          <a:spcPts val="0"/>
                        </a:spcBef>
                        <a:spcAft>
                          <a:spcPts val="0"/>
                        </a:spcAft>
                        <a:buClrTx/>
                        <a:buSzTx/>
                        <a:buFontTx/>
                        <a:buNone/>
                        <a:tabLst>
                          <a:tab pos="466725" algn="l"/>
                        </a:tabLst>
                        <a:defRPr/>
                      </a:pPr>
                      <a:r>
                        <a:rPr kumimoji="0" lang="en-US" sz="1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0.25</a:t>
                      </a:r>
                      <a:endParaRPr kumimoji="0" lang="en-US" sz="18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67658480"/>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4</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0.3</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0.3</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0.3</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573532975"/>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5</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18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0.25</a:t>
                      </a:r>
                      <a:endParaRPr lang="en-US" sz="18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18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0.25</a:t>
                      </a:r>
                      <a:endParaRPr lang="en-US" sz="18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18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18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18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0.25</a:t>
                      </a:r>
                      <a:endParaRPr lang="en-US" sz="18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18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0.25</a:t>
                      </a:r>
                      <a:endParaRPr lang="en-US" sz="18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91776177"/>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6</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0.3</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0.3</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0.3</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286849942"/>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18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0.25</a:t>
                      </a:r>
                      <a:endParaRPr lang="en-US" sz="18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lvl="0" indent="0" algn="ctr" defTabSz="457200" rtl="0" eaLnBrk="1" fontAlgn="auto" latinLnBrk="0" hangingPunct="1">
                        <a:lnSpc>
                          <a:spcPct val="150000"/>
                        </a:lnSpc>
                        <a:spcBef>
                          <a:spcPts val="0"/>
                        </a:spcBef>
                        <a:spcAft>
                          <a:spcPts val="0"/>
                        </a:spcAft>
                        <a:buClrTx/>
                        <a:buSzTx/>
                        <a:buFontTx/>
                        <a:buNone/>
                        <a:tabLst>
                          <a:tab pos="466725" algn="l"/>
                        </a:tabLst>
                        <a:defRPr/>
                      </a:pPr>
                      <a:r>
                        <a:rPr kumimoji="0" lang="en-US" sz="1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0.25</a:t>
                      </a:r>
                      <a:endParaRPr kumimoji="0" lang="en-US" sz="18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marL="0" marR="0" lvl="0" indent="0" algn="ctr" defTabSz="457200" rtl="0" eaLnBrk="1" fontAlgn="auto" latinLnBrk="0" hangingPunct="1">
                        <a:lnSpc>
                          <a:spcPct val="150000"/>
                        </a:lnSpc>
                        <a:spcBef>
                          <a:spcPts val="0"/>
                        </a:spcBef>
                        <a:spcAft>
                          <a:spcPts val="0"/>
                        </a:spcAft>
                        <a:buClrTx/>
                        <a:buSzTx/>
                        <a:buFontTx/>
                        <a:buNone/>
                        <a:tabLst>
                          <a:tab pos="466725" algn="l"/>
                        </a:tabLst>
                        <a:defRPr/>
                      </a:pPr>
                      <a:r>
                        <a:rPr kumimoji="0" lang="en-US" sz="1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0.25</a:t>
                      </a:r>
                      <a:endParaRPr kumimoji="0" lang="en-US" sz="18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ctr" defTabSz="457200" rtl="0" eaLnBrk="1" fontAlgn="auto" latinLnBrk="0" hangingPunct="1">
                        <a:lnSpc>
                          <a:spcPct val="150000"/>
                        </a:lnSpc>
                        <a:spcBef>
                          <a:spcPts val="0"/>
                        </a:spcBef>
                        <a:spcAft>
                          <a:spcPts val="0"/>
                        </a:spcAft>
                        <a:buClrTx/>
                        <a:buSzTx/>
                        <a:buFontTx/>
                        <a:buNone/>
                        <a:tabLst>
                          <a:tab pos="466725" algn="l"/>
                        </a:tabLst>
                        <a:defRPr/>
                      </a:pPr>
                      <a:r>
                        <a:rPr kumimoji="0" lang="en-US" sz="18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0.25</a:t>
                      </a:r>
                      <a:endParaRPr kumimoji="0" lang="en-US" sz="1800" b="0" i="0" u="none" strike="noStrike" kern="150" cap="none" spc="0" normalizeH="0" baseline="0" noProof="0" dirty="0">
                        <a:ln>
                          <a:noFill/>
                        </a:ln>
                        <a:solidFill>
                          <a:prstClr val="black"/>
                        </a:solidFill>
                        <a:effectLst/>
                        <a:uLnTx/>
                        <a:uFillTx/>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095634229"/>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8</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0.5</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0.5</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a:txBody>
                    <a:bodyPr/>
                    <a:lstStyle/>
                    <a:p>
                      <a:pPr algn="ctr">
                        <a:lnSpc>
                          <a:spcPct val="150000"/>
                        </a:lnSpc>
                        <a:spcBef>
                          <a:spcPts val="0"/>
                        </a:spcBef>
                        <a:spcAft>
                          <a:spcPts val="0"/>
                        </a:spcAft>
                        <a:tabLst>
                          <a:tab pos="466725" algn="l"/>
                        </a:tabLst>
                      </a:pPr>
                      <a:r>
                        <a:rPr lang="en-US" sz="2000" kern="15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392305135"/>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2934282678"/>
                  </a:ext>
                </a:extLst>
              </a:tr>
              <a:tr h="0">
                <a:tc>
                  <a:txBody>
                    <a:bodyPr/>
                    <a:lstStyle/>
                    <a:p>
                      <a:pPr algn="ctr">
                        <a:lnSpc>
                          <a:spcPct val="150000"/>
                        </a:lnSpc>
                        <a:spcBef>
                          <a:spcPts val="0"/>
                        </a:spcBef>
                        <a:spcAft>
                          <a:spcPts val="0"/>
                        </a:spcAft>
                        <a:tabLst>
                          <a:tab pos="466725" algn="l"/>
                        </a:tabLst>
                      </a:pPr>
                      <a:r>
                        <a:rPr lang="en-US" sz="2000" b="1" kern="150" dirty="0">
                          <a:solidFill>
                            <a:srgbClr val="FF0000"/>
                          </a:solidFill>
                          <a:effectLst/>
                          <a:latin typeface="+mj-lt"/>
                          <a:ea typeface="SimSun" panose="02010600030101010101" pitchFamily="2" charset="-122"/>
                          <a:cs typeface="Arial" panose="020B0604020202020204" pitchFamily="34" charset="0"/>
                        </a:rPr>
                        <a:t>10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algn="ctr">
                        <a:lnSpc>
                          <a:spcPct val="150000"/>
                        </a:lnSpc>
                        <a:spcBef>
                          <a:spcPts val="0"/>
                        </a:spcBef>
                        <a:spcAft>
                          <a:spcPts val="0"/>
                        </a:spcAft>
                        <a:tabLst>
                          <a:tab pos="466725" algn="l"/>
                        </a:tabLst>
                      </a:pPr>
                      <a:r>
                        <a:rPr kumimoji="0" lang="en-US" sz="2000" b="0" i="0" u="none" strike="noStrike" kern="15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Arial" panose="020B0604020202020204" pitchFamily="34" charset="0"/>
                        </a:rPr>
                        <a:t>0</a:t>
                      </a:r>
                      <a:endParaRPr lang="en-US" sz="2000" kern="15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217988062"/>
                  </a:ext>
                </a:extLst>
              </a:tr>
            </a:tbl>
          </a:graphicData>
        </a:graphic>
      </p:graphicFrame>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5853E900-5E62-41E4-A5AF-B10BF562A827}"/>
                  </a:ext>
                </a:extLst>
              </p:cNvPr>
              <p:cNvSpPr txBox="1"/>
              <p:nvPr/>
            </p:nvSpPr>
            <p:spPr>
              <a:xfrm>
                <a:off x="7699089" y="1668650"/>
                <a:ext cx="104413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Times New Roman" panose="02020603050405020304" pitchFamily="18" charset="0"/>
                            </a:rPr>
                          </m:ctrlPr>
                        </m:sSubPr>
                        <m:e>
                          <m:r>
                            <a:rPr kumimoji="0" lang="en-US" sz="2800" b="1" i="0" u="none" strike="noStrike" kern="1200" cap="none" spc="0" normalizeH="0" baseline="0" noProof="0" smtClean="0">
                              <a:ln>
                                <a:noFill/>
                              </a:ln>
                              <a:solidFill>
                                <a:prstClr val="black"/>
                              </a:solidFill>
                              <a:effectLst/>
                              <a:uLnTx/>
                              <a:uFillTx/>
                              <a:latin typeface="Cambria Math" panose="02040503050406030204" pitchFamily="18" charset="0"/>
                              <a:ea typeface="+mn-ea"/>
                              <a:cs typeface="Times New Roman" panose="02020603050405020304" pitchFamily="18" charset="0"/>
                            </a:rPr>
                            <m:t>𝐖</m:t>
                          </m:r>
                        </m:e>
                        <m:sub>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Times New Roman" panose="02020603050405020304" pitchFamily="18" charset="0"/>
                            </a:rPr>
                            <m:t>10</m:t>
                          </m:r>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10</m:t>
                          </m:r>
                        </m:sub>
                      </m:sSub>
                    </m:oMath>
                  </m:oMathPara>
                </a14:m>
                <a:endParaRPr kumimoji="0" lang="en-US" sz="2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mc:Choice>
        <mc:Fallback xmlns="">
          <p:sp>
            <p:nvSpPr>
              <p:cNvPr id="16" name="TextBox 15">
                <a:extLst>
                  <a:ext uri="{FF2B5EF4-FFF2-40B4-BE49-F238E27FC236}">
                    <a16:creationId xmlns:a16="http://schemas.microsoft.com/office/drawing/2014/main" id="{5853E900-5E62-41E4-A5AF-B10BF562A827}"/>
                  </a:ext>
                </a:extLst>
              </p:cNvPr>
              <p:cNvSpPr txBox="1">
                <a:spLocks noRot="1" noChangeAspect="1" noMove="1" noResize="1" noEditPoints="1" noAdjustHandles="1" noChangeArrowheads="1" noChangeShapeType="1" noTextEdit="1"/>
              </p:cNvSpPr>
              <p:nvPr/>
            </p:nvSpPr>
            <p:spPr>
              <a:xfrm>
                <a:off x="7699089" y="1668650"/>
                <a:ext cx="1044137" cy="523220"/>
              </a:xfrm>
              <a:prstGeom prst="rect">
                <a:avLst/>
              </a:prstGeom>
              <a:blipFill>
                <a:blip r:embed="rId3"/>
                <a:stretch>
                  <a:fillRect r="-11696"/>
                </a:stretch>
              </a:blipFill>
            </p:spPr>
            <p:txBody>
              <a:bodyPr/>
              <a:lstStyle/>
              <a:p>
                <a:r>
                  <a:rPr lang="en-US">
                    <a:noFill/>
                  </a:rPr>
                  <a:t> </a:t>
                </a:r>
              </a:p>
            </p:txBody>
          </p:sp>
        </mc:Fallback>
      </mc:AlternateContent>
      <p:sp>
        <p:nvSpPr>
          <p:cNvPr id="23" name="Left Brace 22">
            <a:extLst>
              <a:ext uri="{FF2B5EF4-FFF2-40B4-BE49-F238E27FC236}">
                <a16:creationId xmlns:a16="http://schemas.microsoft.com/office/drawing/2014/main" id="{F72C1592-CEA0-4155-9517-123E97AA1B5F}"/>
              </a:ext>
            </a:extLst>
          </p:cNvPr>
          <p:cNvSpPr/>
          <p:nvPr/>
        </p:nvSpPr>
        <p:spPr>
          <a:xfrm>
            <a:off x="4697445" y="2849358"/>
            <a:ext cx="811369" cy="3754738"/>
          </a:xfrm>
          <a:prstGeom prst="leftBrace">
            <a:avLst/>
          </a:prstGeom>
          <a:ln w="38100">
            <a:solidFill>
              <a:srgbClr val="00B050"/>
            </a:solidFill>
          </a:ln>
        </p:spPr>
        <p:style>
          <a:lnRef idx="1">
            <a:schemeClr val="dk1"/>
          </a:lnRef>
          <a:fillRef idx="0">
            <a:schemeClr val="dk1"/>
          </a:fillRef>
          <a:effectRef idx="0">
            <a:schemeClr val="dk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2530163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81</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7" y="395089"/>
            <a:ext cx="9607321"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SPATIAL AUTOREGRESSIVE MODEL: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Reduced Form</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l" defTabSz="457200" rtl="0" eaLnBrk="1" fontAlgn="auto" latinLnBrk="0" hangingPunct="1">
                  <a:lnSpc>
                    <a:spcPct val="150000"/>
                  </a:lnSpc>
                  <a:spcBef>
                    <a:spcPts val="1000"/>
                  </a:spcBef>
                  <a:spcAft>
                    <a:spcPts val="0"/>
                  </a:spcAft>
                  <a:buClr>
                    <a:srgbClr val="B01513"/>
                  </a:buClr>
                  <a:buSzPct val="80000"/>
                  <a:buFont typeface="Wingdings 3" charset="2"/>
                  <a:buChar char=""/>
                  <a:tabLst/>
                  <a:defRPr/>
                </a:pPr>
                <a:r>
                  <a:rPr kumimoji="0" lang="en-US" sz="28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Times New Roman" panose="02020603050405020304" pitchFamily="18" charset="0"/>
                  </a:rPr>
                  <a:t>Pure Spatial autoregressive (PSAR) </a:t>
                </a:r>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model is expressed as follows,</a:t>
                </a:r>
              </a:p>
              <a:p>
                <a:pPr marL="2860675" marR="0" lvl="0" indent="0" algn="just" defTabSz="457200" rtl="0" eaLnBrk="1" fontAlgn="auto" latinLnBrk="0" hangingPunct="1">
                  <a:lnSpc>
                    <a:spcPct val="150000"/>
                  </a:lnSpc>
                  <a:spcBef>
                    <a:spcPts val="1000"/>
                  </a:spcBef>
                  <a:spcAft>
                    <a:spcPts val="0"/>
                  </a:spcAft>
                  <a:buClr>
                    <a:srgbClr val="B01513"/>
                  </a:buClr>
                  <a:buSzPct val="80000"/>
                  <a:buFont typeface="Wingdings 3" charset="2"/>
                  <a:buNone/>
                  <a:tabLst/>
                  <a:defRPr/>
                </a:pPr>
                <a14:m>
                  <m:oMathPara xmlns:m="http://schemas.openxmlformats.org/officeDocument/2006/math">
                    <m:oMathParaPr>
                      <m:jc m:val="left"/>
                    </m:oMathParaPr>
                    <m:oMath xmlns:m="http://schemas.openxmlformats.org/officeDocument/2006/math">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l-GR"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ρ</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𝛜</m:t>
                      </m:r>
                      <m:r>
                        <a:rPr kumimoji="0" lang="en-US" sz="2800" b="1"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  </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𝜖</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𝑖</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N</m:t>
                      </m:r>
                      <m:d>
                        <m:d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0, </m:t>
                          </m:r>
                          <m:sSup>
                            <m:sSup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𝜎</m:t>
                              </m:r>
                            </m:e>
                            <m:sup>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2</m:t>
                              </m:r>
                            </m:sup>
                          </m:sSup>
                        </m:e>
                      </m:d>
                    </m:oMath>
                  </m:oMathPara>
                </a14:m>
                <a:endPar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Cambria Math" panose="02040503050406030204" pitchFamily="18" charset="0"/>
                  <a:cs typeface="Times New Roman" panose="02020603050405020304" pitchFamily="18" charset="0"/>
                </a:endParaRPr>
              </a:p>
              <a:p>
                <a:pPr marL="342900" marR="0" lvl="0" indent="-342900" algn="just" defTabSz="457200" rtl="0" eaLnBrk="1" fontAlgn="auto" latinLnBrk="0" hangingPunct="1">
                  <a:lnSpc>
                    <a:spcPct val="150000"/>
                  </a:lnSpc>
                  <a:spcBef>
                    <a:spcPts val="1000"/>
                  </a:spcBef>
                  <a:spcAft>
                    <a:spcPts val="0"/>
                  </a:spcAft>
                  <a:buClr>
                    <a:srgbClr val="B01513"/>
                  </a:buClr>
                  <a:buSzPct val="80000"/>
                  <a:buFont typeface="Times New Roman" panose="02020603050405020304" pitchFamily="18" charset="0"/>
                  <a:buChar char="►"/>
                  <a:tabLst/>
                  <a:defRPr/>
                </a:pPr>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Reduced form</a:t>
                </a:r>
              </a:p>
              <a:p>
                <a:pPr marL="2860675" marR="0" lvl="0" indent="0" algn="just" defTabSz="457200" rtl="0" eaLnBrk="1" fontAlgn="auto" latinLnBrk="0" hangingPunct="1">
                  <a:lnSpc>
                    <a:spcPct val="150000"/>
                  </a:lnSpc>
                  <a:spcBef>
                    <a:spcPts val="1000"/>
                  </a:spcBef>
                  <a:spcAft>
                    <a:spcPts val="0"/>
                  </a:spcAft>
                  <a:buClr>
                    <a:srgbClr val="B01513"/>
                  </a:buClr>
                  <a:buSzPct val="80000"/>
                  <a:buFont typeface="Wingdings 3" charset="2"/>
                  <a:buNone/>
                  <a:tabLst/>
                  <a:defRPr/>
                </a:pPr>
                <a14:m>
                  <m:oMathPara xmlns:m="http://schemas.openxmlformats.org/officeDocument/2006/math">
                    <m:oMathParaPr>
                      <m:jc m:val="left"/>
                    </m:oMathParaPr>
                    <m:oMath xmlns:m="http://schemas.openxmlformats.org/officeDocument/2006/math">
                      <m: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l-GR"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ρ</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𝛜</m:t>
                      </m:r>
                    </m:oMath>
                  </m:oMathPara>
                </a14:m>
                <a:endPar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1654175" marR="0" lvl="0" indent="0" algn="just" defTabSz="457200" rtl="0" eaLnBrk="1" fontAlgn="auto" latinLnBrk="0" hangingPunct="1">
                  <a:lnSpc>
                    <a:spcPct val="150000"/>
                  </a:lnSpc>
                  <a:spcBef>
                    <a:spcPts val="1000"/>
                  </a:spcBef>
                  <a:spcAft>
                    <a:spcPts val="0"/>
                  </a:spcAft>
                  <a:buClr>
                    <a:srgbClr val="B01513"/>
                  </a:buClr>
                  <a:buSzPct val="80000"/>
                  <a:buFont typeface="Wingdings 3" charset="2"/>
                  <a:buNone/>
                  <a:tabLst/>
                  <a:defRPr/>
                </a:pPr>
                <a14:m>
                  <m:oMathPara xmlns:m="http://schemas.openxmlformats.org/officeDocument/2006/math">
                    <m:oMathParaPr>
                      <m:jc m:val="left"/>
                    </m:oMathParaPr>
                    <m:oMath xmlns:m="http://schemas.openxmlformats.org/officeDocument/2006/math">
                      <m: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l-GR"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ρ</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𝛜</m:t>
                      </m:r>
                    </m:oMath>
                  </m:oMathPara>
                </a14:m>
                <a:endPar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1254125" marR="0" lvl="0" indent="0" algn="just" defTabSz="457200" rtl="0" eaLnBrk="1" fontAlgn="auto" latinLnBrk="0" hangingPunct="1">
                  <a:lnSpc>
                    <a:spcPct val="150000"/>
                  </a:lnSpc>
                  <a:spcBef>
                    <a:spcPts val="1000"/>
                  </a:spcBef>
                  <a:spcAft>
                    <a:spcPts val="0"/>
                  </a:spcAft>
                  <a:buClr>
                    <a:srgbClr val="B01513"/>
                  </a:buClr>
                  <a:buSzPct val="80000"/>
                  <a:buFont typeface="Wingdings 3" charset="2"/>
                  <a:buNone/>
                  <a:tabLst/>
                  <a:defRPr/>
                </a:pPr>
                <a14:m>
                  <m:oMathPara xmlns:m="http://schemas.openxmlformats.org/officeDocument/2006/math">
                    <m:oMathParaPr>
                      <m:jc m:val="left"/>
                    </m:oMathParaPr>
                    <m:oMath xmlns:m="http://schemas.openxmlformats.org/officeDocument/2006/math">
                      <m:d>
                        <m:dPr>
                          <m:ctrlP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𝐈</m:t>
                              </m:r>
                            </m:e>
                            <m:sub>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𝑁</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l-GR"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ρ</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e>
                      </m:d>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𝛜</m:t>
                      </m:r>
                    </m:oMath>
                  </m:oMathPara>
                </a14:m>
                <a:endPar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1116604" cy="5288061"/>
              </a:xfrm>
              <a:prstGeom prst="rect">
                <a:avLst/>
              </a:prstGeom>
              <a:blipFill>
                <a:blip r:embed="rId2"/>
                <a:stretch>
                  <a:fillRect l="-65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13C00C5E-06AB-4306-A8C3-A31D5157A440}"/>
                  </a:ext>
                </a:extLst>
              </p:cNvPr>
              <p:cNvSpPr/>
              <p:nvPr/>
            </p:nvSpPr>
            <p:spPr>
              <a:xfrm>
                <a:off x="1702340" y="5583677"/>
                <a:ext cx="8570068" cy="102150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28800" marR="0" lvl="0" indent="0" algn="just" defTabSz="914400" rtl="0" eaLnBrk="1" fontAlgn="auto" latinLnBrk="0" hangingPunct="1">
                  <a:lnSpc>
                    <a:spcPct val="15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sSup>
                        <m:sSup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d>
                            <m:dPr>
                              <m:ctrlP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𝐈</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𝑁</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l-GR"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ρ</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e>
                          </m:d>
                        </m:e>
                        <m:sup>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−1</m:t>
                          </m:r>
                        </m:sup>
                      </m:sSup>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𝛜</m:t>
                      </m:r>
                    </m:oMath>
                  </m:oMathPara>
                </a14:m>
                <a:endPar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mc:Choice>
        <mc:Fallback xmlns="">
          <p:sp>
            <p:nvSpPr>
              <p:cNvPr id="8" name="Rectangle 7">
                <a:extLst>
                  <a:ext uri="{FF2B5EF4-FFF2-40B4-BE49-F238E27FC236}">
                    <a16:creationId xmlns:a16="http://schemas.microsoft.com/office/drawing/2014/main" id="{13C00C5E-06AB-4306-A8C3-A31D5157A440}"/>
                  </a:ext>
                </a:extLst>
              </p:cNvPr>
              <p:cNvSpPr>
                <a:spLocks noRot="1" noChangeAspect="1" noMove="1" noResize="1" noEditPoints="1" noAdjustHandles="1" noChangeArrowheads="1" noChangeShapeType="1" noTextEdit="1"/>
              </p:cNvSpPr>
              <p:nvPr/>
            </p:nvSpPr>
            <p:spPr>
              <a:xfrm>
                <a:off x="1702340" y="5583677"/>
                <a:ext cx="8570068" cy="1021506"/>
              </a:xfrm>
              <a:prstGeom prst="rect">
                <a:avLst/>
              </a:prstGeom>
              <a:blipFill>
                <a:blip r:embed="rId3"/>
                <a:stretch>
                  <a:fillRect/>
                </a:stretch>
              </a:blipFill>
              <a:ln w="57150">
                <a:solidFill>
                  <a:srgbClr val="FF0000"/>
                </a:solidFill>
              </a:ln>
            </p:spPr>
            <p:txBody>
              <a:bodyPr/>
              <a:lstStyle/>
              <a:p>
                <a:r>
                  <a:rPr lang="en-US">
                    <a:noFill/>
                  </a:rPr>
                  <a:t> </a:t>
                </a:r>
              </a:p>
            </p:txBody>
          </p:sp>
        </mc:Fallback>
      </mc:AlternateContent>
    </p:spTree>
    <p:extLst>
      <p:ext uri="{BB962C8B-B14F-4D97-AF65-F5344CB8AC3E}">
        <p14:creationId xmlns:p14="http://schemas.microsoft.com/office/powerpoint/2010/main" val="166549677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82</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65087" y="395089"/>
            <a:ext cx="9607321"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entury Gothic" panose="020B0502020202020204"/>
                <a:ea typeface="+mj-ea"/>
                <a:cs typeface="+mj-cs"/>
              </a:rPr>
              <a:t>SPATIAL AUTOREGRESSIVE MODEL: </a:t>
            </a:r>
            <a:r>
              <a:rPr kumimoji="0" lang="en-US" sz="2800" b="0" i="0" u="none" strike="noStrike" kern="1200" cap="none" spc="0" normalizeH="0" baseline="0" noProof="0" dirty="0">
                <a:ln>
                  <a:noFill/>
                </a:ln>
                <a:solidFill>
                  <a:prstClr val="black"/>
                </a:solidFill>
                <a:effectLst/>
                <a:uLnTx/>
                <a:uFillTx/>
                <a:latin typeface="Century Gothic" panose="020B0502020202020204"/>
                <a:ea typeface="+mj-ea"/>
                <a:cs typeface="+mj-cs"/>
              </a:rPr>
              <a:t>Reduced Form</a:t>
            </a:r>
          </a:p>
        </p:txBody>
      </p:sp>
      <mc:AlternateContent xmlns:mc="http://schemas.openxmlformats.org/markup-compatibility/2006" xmlns:a14="http://schemas.microsoft.com/office/drawing/2010/main">
        <mc:Choice Requires="a14">
          <p:sp>
            <p:nvSpPr>
              <p:cNvPr id="15" name="Content Placeholder 5"/>
              <p:cNvSpPr txBox="1">
                <a:spLocks/>
              </p:cNvSpPr>
              <p:nvPr/>
            </p:nvSpPr>
            <p:spPr>
              <a:xfrm>
                <a:off x="665088" y="1190269"/>
                <a:ext cx="11116604" cy="528806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342900" marR="0" lvl="0" indent="-342900" algn="l" defTabSz="457200" rtl="0" eaLnBrk="1" fontAlgn="auto" latinLnBrk="0" hangingPunct="1">
                  <a:lnSpc>
                    <a:spcPct val="150000"/>
                  </a:lnSpc>
                  <a:spcBef>
                    <a:spcPts val="1000"/>
                  </a:spcBef>
                  <a:spcAft>
                    <a:spcPts val="0"/>
                  </a:spcAft>
                  <a:buClr>
                    <a:srgbClr val="B01513"/>
                  </a:buClr>
                  <a:buSzPct val="80000"/>
                  <a:buFont typeface="Wingdings 3" charset="2"/>
                  <a:buChar char=""/>
                  <a:tabLst/>
                  <a:defRPr/>
                </a:pPr>
                <a:r>
                  <a:rPr kumimoji="0" lang="en-US" sz="28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Times New Roman" panose="02020603050405020304" pitchFamily="18" charset="0"/>
                  </a:rPr>
                  <a:t>Reduced form for PSAR </a:t>
                </a:r>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model is expressed as follows,</a:t>
                </a:r>
              </a:p>
              <a:p>
                <a:pPr marL="0" marR="0" lvl="0" indent="0" algn="l" defTabSz="457200" rtl="0" eaLnBrk="1" fontAlgn="auto" latinLnBrk="0" hangingPunct="1">
                  <a:lnSpc>
                    <a:spcPct val="150000"/>
                  </a:lnSpc>
                  <a:spcBef>
                    <a:spcPts val="1000"/>
                  </a:spcBef>
                  <a:spcAft>
                    <a:spcPts val="0"/>
                  </a:spcAft>
                  <a:buClr>
                    <a:srgbClr val="B01513"/>
                  </a:buClr>
                  <a:buSzPct val="80000"/>
                  <a:buFont typeface="Wingdings 3" charset="2"/>
                  <a:buNone/>
                  <a:tabLst/>
                  <a:defRPr/>
                </a:pPr>
                <a:endPar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marR="0" lvl="0" indent="0" algn="l" defTabSz="457200" rtl="0" eaLnBrk="1" fontAlgn="auto" latinLnBrk="0" hangingPunct="1">
                  <a:lnSpc>
                    <a:spcPct val="150000"/>
                  </a:lnSpc>
                  <a:spcBef>
                    <a:spcPts val="1000"/>
                  </a:spcBef>
                  <a:spcAft>
                    <a:spcPts val="0"/>
                  </a:spcAft>
                  <a:buClr>
                    <a:srgbClr val="B01513"/>
                  </a:buClr>
                  <a:buSzPct val="80000"/>
                  <a:buFont typeface="Wingdings 3" charset="2"/>
                  <a:buNone/>
                  <a:tabLst/>
                  <a:defRPr/>
                </a:pPr>
                <a:endPar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457200" rtl="0" eaLnBrk="1" fontAlgn="auto" latinLnBrk="0" hangingPunct="1">
                  <a:lnSpc>
                    <a:spcPct val="150000"/>
                  </a:lnSpc>
                  <a:spcBef>
                    <a:spcPts val="1000"/>
                  </a:spcBef>
                  <a:spcAft>
                    <a:spcPts val="0"/>
                  </a:spcAft>
                  <a:buClr>
                    <a:srgbClr val="B01513"/>
                  </a:buClr>
                  <a:buSzPct val="80000"/>
                  <a:buFont typeface="Times New Roman" panose="02020603050405020304" pitchFamily="18" charset="0"/>
                  <a:buChar char="►"/>
                  <a:tabLst/>
                  <a:defRPr/>
                </a:pPr>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Condition:</a:t>
                </a:r>
                <a:b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14:m>
                  <m:oMath xmlns:m="http://schemas.openxmlformats.org/officeDocument/2006/math">
                    <m:r>
                      <a:rPr kumimoji="0" lang="en-US" sz="2800" b="1"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𝐁</m:t>
                    </m:r>
                  </m:oMath>
                </a14:m>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is invertible matrix, </a:t>
                </a:r>
                <a14:m>
                  <m:oMath xmlns:m="http://schemas.openxmlformats.org/officeDocument/2006/math">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det</m:t>
                    </m:r>
                    <m:d>
                      <m:d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𝐁</m:t>
                        </m:r>
                      </m:e>
                    </m:d>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≠0</m:t>
                    </m:r>
                  </m:oMath>
                </a14:m>
                <a:endPar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457200" rtl="0" eaLnBrk="1" fontAlgn="auto" latinLnBrk="0" hangingPunct="1">
                  <a:lnSpc>
                    <a:spcPct val="150000"/>
                  </a:lnSpc>
                  <a:spcBef>
                    <a:spcPts val="1000"/>
                  </a:spcBef>
                  <a:spcAft>
                    <a:spcPts val="0"/>
                  </a:spcAft>
                  <a:buClr>
                    <a:srgbClr val="B01513"/>
                  </a:buClr>
                  <a:buSzPct val="80000"/>
                  <a:buFont typeface="Times New Roman" panose="02020603050405020304" pitchFamily="18" charset="0"/>
                  <a:buChar char="►"/>
                  <a:tabLst/>
                  <a:defRPr/>
                </a:pPr>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Implication:</a:t>
                </a:r>
              </a:p>
              <a:p>
                <a:pPr marL="0" marR="0" lvl="0" indent="0" algn="l" defTabSz="457200" rtl="0" eaLnBrk="1" fontAlgn="auto" latinLnBrk="0" hangingPunct="1">
                  <a:lnSpc>
                    <a:spcPct val="150000"/>
                  </a:lnSpc>
                  <a:spcBef>
                    <a:spcPts val="1000"/>
                  </a:spcBef>
                  <a:spcAft>
                    <a:spcPts val="0"/>
                  </a:spcAft>
                  <a:buClr>
                    <a:srgbClr val="B01513"/>
                  </a:buClr>
                  <a:buSzPct val="80000"/>
                  <a:buFont typeface="Wingdings 3" charset="2"/>
                  <a:buNone/>
                  <a:tabLst/>
                  <a:defRPr/>
                </a:pPr>
                <a14:m>
                  <m:oMathPara xmlns:m="http://schemas.openxmlformats.org/officeDocument/2006/math">
                    <m:oMathParaPr>
                      <m:jc m:val="centerGroup"/>
                    </m:oMathParaPr>
                    <m:oMath xmlns:m="http://schemas.openxmlformats.org/officeDocument/2006/math">
                      <m:r>
                        <a:rPr kumimoji="0" lang="en-US" sz="2800" b="1"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sSup>
                        <m:sSup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d>
                            <m:dPr>
                              <m:ctrlP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𝐈</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𝑁</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l-GR"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ρ</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e>
                          </m:d>
                        </m:e>
                        <m:sup>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−1</m:t>
                          </m:r>
                        </m:sup>
                      </m:sSup>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𝛜</m:t>
                      </m:r>
                    </m:oMath>
                  </m:oMathPara>
                </a14:m>
                <a:endPar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marR="0" lvl="0" indent="0" algn="l" defTabSz="457200" rtl="0" eaLnBrk="1" fontAlgn="auto" latinLnBrk="0" hangingPunct="1">
                  <a:lnSpc>
                    <a:spcPct val="150000"/>
                  </a:lnSpc>
                  <a:spcBef>
                    <a:spcPts val="1000"/>
                  </a:spcBef>
                  <a:spcAft>
                    <a:spcPts val="0"/>
                  </a:spcAft>
                  <a:buClr>
                    <a:srgbClr val="B01513"/>
                  </a:buClr>
                  <a:buSzPct val="80000"/>
                  <a:buFont typeface="Wingdings 3" charset="2"/>
                  <a:buNone/>
                  <a:tabLst/>
                  <a:defRPr/>
                </a:pPr>
                <a:endPar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mc:Choice>
        <mc:Fallback xmlns="">
          <p:sp>
            <p:nvSpPr>
              <p:cNvPr id="15" name="Content Placeholder 5"/>
              <p:cNvSpPr txBox="1">
                <a:spLocks noRot="1" noChangeAspect="1" noMove="1" noResize="1" noEditPoints="1" noAdjustHandles="1" noChangeArrowheads="1" noChangeShapeType="1" noTextEdit="1"/>
              </p:cNvSpPr>
              <p:nvPr/>
            </p:nvSpPr>
            <p:spPr>
              <a:xfrm>
                <a:off x="665088" y="1190269"/>
                <a:ext cx="11116604" cy="5288061"/>
              </a:xfrm>
              <a:prstGeom prst="rect">
                <a:avLst/>
              </a:prstGeom>
              <a:blipFill>
                <a:blip r:embed="rId2"/>
                <a:stretch>
                  <a:fillRect l="-65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13C00C5E-06AB-4306-A8C3-A31D5157A440}"/>
                  </a:ext>
                </a:extLst>
              </p:cNvPr>
              <p:cNvSpPr/>
              <p:nvPr/>
            </p:nvSpPr>
            <p:spPr>
              <a:xfrm>
                <a:off x="1614791" y="2110902"/>
                <a:ext cx="8570068" cy="142023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28800" marR="0" lvl="0" indent="0" algn="just" defTabSz="914400" rtl="0" eaLnBrk="1" fontAlgn="auto" latinLnBrk="0" hangingPunct="1">
                  <a:lnSpc>
                    <a:spcPct val="15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sSup>
                        <m:sSup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d>
                            <m:dPr>
                              <m:ctrlP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𝐈</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𝑁</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r>
                                <m:rPr>
                                  <m:sty m:val="p"/>
                                </m:rPr>
                                <a:rPr kumimoji="0" lang="el-GR"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ρ</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𝐖</m:t>
                              </m:r>
                            </m:e>
                          </m:d>
                        </m:e>
                        <m:sup>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−1</m:t>
                          </m:r>
                        </m:sup>
                      </m:sSup>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𝛜</m:t>
                      </m:r>
                    </m:oMath>
                  </m:oMathPara>
                </a14:m>
                <a:endPar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1828800" marR="0" lvl="0" indent="0" algn="just" defTabSz="914400" rtl="0" eaLnBrk="1" fontAlgn="auto" latinLnBrk="0" hangingPunct="1">
                  <a:lnSpc>
                    <a:spcPct val="15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𝒚</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sSup>
                        <m:sSupPr>
                          <m:ctrlPr>
                            <a:rPr kumimoji="0" lang="en-US" sz="2800" b="1"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sz="2800" b="1"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𝐁</m:t>
                          </m:r>
                        </m:e>
                        <m:sup>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−1</m:t>
                          </m:r>
                        </m:sup>
                      </m:sSup>
                      <m:r>
                        <a:rPr kumimoji="0" lang="en-US" sz="2800" b="1" i="0"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t>𝛜</m:t>
                      </m:r>
                    </m:oMath>
                  </m:oMathPara>
                </a14:m>
                <a:endPar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mc:Choice>
        <mc:Fallback xmlns="">
          <p:sp>
            <p:nvSpPr>
              <p:cNvPr id="8" name="Rectangle 7">
                <a:extLst>
                  <a:ext uri="{FF2B5EF4-FFF2-40B4-BE49-F238E27FC236}">
                    <a16:creationId xmlns:a16="http://schemas.microsoft.com/office/drawing/2014/main" id="{13C00C5E-06AB-4306-A8C3-A31D5157A440}"/>
                  </a:ext>
                </a:extLst>
              </p:cNvPr>
              <p:cNvSpPr>
                <a:spLocks noRot="1" noChangeAspect="1" noMove="1" noResize="1" noEditPoints="1" noAdjustHandles="1" noChangeArrowheads="1" noChangeShapeType="1" noTextEdit="1"/>
              </p:cNvSpPr>
              <p:nvPr/>
            </p:nvSpPr>
            <p:spPr>
              <a:xfrm>
                <a:off x="1614791" y="2110902"/>
                <a:ext cx="8570068" cy="1420237"/>
              </a:xfrm>
              <a:prstGeom prst="rect">
                <a:avLst/>
              </a:prstGeom>
              <a:blipFill>
                <a:blip r:embed="rId3"/>
                <a:stretch>
                  <a:fillRect/>
                </a:stretch>
              </a:blipFill>
              <a:ln w="57150">
                <a:solidFill>
                  <a:srgbClr val="FF0000"/>
                </a:solidFill>
              </a:ln>
            </p:spPr>
            <p:txBody>
              <a:bodyPr/>
              <a:lstStyle/>
              <a:p>
                <a:r>
                  <a:rPr lang="en-US">
                    <a:noFill/>
                  </a:rPr>
                  <a:t> </a:t>
                </a:r>
              </a:p>
            </p:txBody>
          </p:sp>
        </mc:Fallback>
      </mc:AlternateContent>
    </p:spTree>
    <p:extLst>
      <p:ext uri="{BB962C8B-B14F-4D97-AF65-F5344CB8AC3E}">
        <p14:creationId xmlns:p14="http://schemas.microsoft.com/office/powerpoint/2010/main" val="265201187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83</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cxnSp>
        <p:nvCxnSpPr>
          <p:cNvPr id="9" name="Straight Connector 8">
            <a:extLst>
              <a:ext uri="{FF2B5EF4-FFF2-40B4-BE49-F238E27FC236}">
                <a16:creationId xmlns:a16="http://schemas.microsoft.com/office/drawing/2014/main" id="{A32298BF-DC06-FF8D-B470-1B450B68637F}"/>
              </a:ext>
            </a:extLst>
          </p:cNvPr>
          <p:cNvCxnSpPr>
            <a:cxnSpLocks/>
          </p:cNvCxnSpPr>
          <p:nvPr/>
        </p:nvCxnSpPr>
        <p:spPr>
          <a:xfrm>
            <a:off x="5047129" y="2021265"/>
            <a:ext cx="1497106" cy="0"/>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Content Placeholder 5">
                <a:extLst>
                  <a:ext uri="{FF2B5EF4-FFF2-40B4-BE49-F238E27FC236}">
                    <a16:creationId xmlns:a16="http://schemas.microsoft.com/office/drawing/2014/main" id="{CC9B9A56-1AE4-D58B-0292-4BCB089C05BE}"/>
                  </a:ext>
                </a:extLst>
              </p:cNvPr>
              <p:cNvSpPr txBox="1">
                <a:spLocks/>
              </p:cNvSpPr>
              <p:nvPr/>
            </p:nvSpPr>
            <p:spPr>
              <a:xfrm>
                <a:off x="6237368" y="1577363"/>
                <a:ext cx="5544324" cy="4900967"/>
              </a:xfrm>
              <a:prstGeom prst="rect">
                <a:avLst/>
              </a:prstGeom>
              <a:solidFill>
                <a:schemeClr val="bg1"/>
              </a:solidFill>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Spatial Analysis:</a:t>
                </a:r>
                <a:b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b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Pure Spatial Autoregressive Model</a:t>
                </a:r>
              </a:p>
              <a:p>
                <a:pPr marL="0" marR="0" lvl="0" indent="0" algn="l" defTabSz="914400" rtl="0" eaLnBrk="1" fontAlgn="auto" latinLnBrk="0" hangingPunct="1">
                  <a:lnSpc>
                    <a:spcPct val="15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538163" marR="0" lvl="0" indent="0" algn="l" defTabSz="914400" rtl="0" eaLnBrk="1" fontAlgn="auto" latinLnBrk="0" hangingPunct="1">
                  <a:lnSpc>
                    <a:spcPct val="150000"/>
                  </a:lnSpc>
                  <a:spcBef>
                    <a:spcPts val="0"/>
                  </a:spcBef>
                  <a:spcAft>
                    <a:spcPts val="0"/>
                  </a:spcAft>
                  <a:buClr>
                    <a:srgbClr val="C00000"/>
                  </a:buClr>
                  <a:buSzTx/>
                  <a:buFont typeface="Wingdings 3" charset="2"/>
                  <a:buNone/>
                  <a:tabLst/>
                  <a:defRPr/>
                </a:pPr>
                <a14:m>
                  <m:oMathPara xmlns:m="http://schemas.openxmlformats.org/officeDocument/2006/math">
                    <m:oMathParaPr>
                      <m:jc m:val="centerGroup"/>
                    </m:oMathParaPr>
                    <m:oMath xmlns:m="http://schemas.openxmlformats.org/officeDocument/2006/math">
                      <m:sSub>
                        <m:sSub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𝒚</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α</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𝟏</m:t>
                      </m:r>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δ</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𝐖</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𝒚</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𝝐</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𝝐</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N</m:t>
                      </m:r>
                      <m:d>
                        <m:d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dPr>
                        <m:e>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0, </m:t>
                          </m:r>
                          <m:sSup>
                            <m:sSup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pPr>
                            <m:e>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𝜎</m:t>
                              </m:r>
                            </m:e>
                            <m:sup>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2</m:t>
                              </m:r>
                            </m:sup>
                          </m:sSup>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𝐈</m:t>
                          </m:r>
                        </m:e>
                      </m:d>
                    </m:oMath>
                  </m:oMathPara>
                </a14:m>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mc:Choice>
        <mc:Fallback xmlns="">
          <p:sp>
            <p:nvSpPr>
              <p:cNvPr id="2" name="Content Placeholder 5">
                <a:extLst>
                  <a:ext uri="{FF2B5EF4-FFF2-40B4-BE49-F238E27FC236}">
                    <a16:creationId xmlns:a16="http://schemas.microsoft.com/office/drawing/2014/main" id="{CC9B9A56-1AE4-D58B-0292-4BCB089C05BE}"/>
                  </a:ext>
                </a:extLst>
              </p:cNvPr>
              <p:cNvSpPr txBox="1">
                <a:spLocks noRot="1" noChangeAspect="1" noMove="1" noResize="1" noEditPoints="1" noAdjustHandles="1" noChangeArrowheads="1" noChangeShapeType="1" noTextEdit="1"/>
              </p:cNvSpPr>
              <p:nvPr/>
            </p:nvSpPr>
            <p:spPr>
              <a:xfrm>
                <a:off x="6237368" y="1577363"/>
                <a:ext cx="5544324" cy="4900967"/>
              </a:xfrm>
              <a:prstGeom prst="rect">
                <a:avLst/>
              </a:prstGeom>
              <a:blipFill>
                <a:blip r:embed="rId3"/>
                <a:stretch>
                  <a:fillRect l="-1648"/>
                </a:stretch>
              </a:blipFill>
            </p:spPr>
            <p:txBody>
              <a:bodyPr/>
              <a:lstStyle/>
              <a:p>
                <a:r>
                  <a:rPr lang="en-ID">
                    <a:noFill/>
                  </a:rPr>
                  <a:t> </a:t>
                </a:r>
              </a:p>
            </p:txBody>
          </p:sp>
        </mc:Fallback>
      </mc:AlternateContent>
    </p:spTree>
    <p:extLst>
      <p:ext uri="{BB962C8B-B14F-4D97-AF65-F5344CB8AC3E}">
        <p14:creationId xmlns:p14="http://schemas.microsoft.com/office/powerpoint/2010/main" val="366859894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84</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cxnSp>
        <p:nvCxnSpPr>
          <p:cNvPr id="8" name="Straight Connector 7">
            <a:extLst>
              <a:ext uri="{FF2B5EF4-FFF2-40B4-BE49-F238E27FC236}">
                <a16:creationId xmlns:a16="http://schemas.microsoft.com/office/drawing/2014/main" id="{08F54C4D-35FC-13CC-8C54-3A21301088D0}"/>
              </a:ext>
            </a:extLst>
          </p:cNvPr>
          <p:cNvCxnSpPr>
            <a:cxnSpLocks/>
          </p:cNvCxnSpPr>
          <p:nvPr/>
        </p:nvCxnSpPr>
        <p:spPr>
          <a:xfrm>
            <a:off x="5047129" y="2021265"/>
            <a:ext cx="1497106" cy="0"/>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9A44CC82-F5DF-73EF-7FCB-2B18D4AA7CD3}"/>
              </a:ext>
            </a:extLst>
          </p:cNvPr>
          <p:cNvPicPr>
            <a:picLocks noChangeAspect="1"/>
          </p:cNvPicPr>
          <p:nvPr/>
        </p:nvPicPr>
        <p:blipFill>
          <a:blip r:embed="rId3"/>
          <a:stretch>
            <a:fillRect/>
          </a:stretch>
        </p:blipFill>
        <p:spPr>
          <a:xfrm>
            <a:off x="6221201" y="2334017"/>
            <a:ext cx="5970799" cy="4380549"/>
          </a:xfrm>
          <a:prstGeom prst="rect">
            <a:avLst/>
          </a:prstGeom>
        </p:spPr>
      </p:pic>
      <p:pic>
        <p:nvPicPr>
          <p:cNvPr id="18" name="Picture 17">
            <a:extLst>
              <a:ext uri="{FF2B5EF4-FFF2-40B4-BE49-F238E27FC236}">
                <a16:creationId xmlns:a16="http://schemas.microsoft.com/office/drawing/2014/main" id="{8CDDD133-0A4D-902A-54C6-E305C8AD6C84}"/>
              </a:ext>
            </a:extLst>
          </p:cNvPr>
          <p:cNvPicPr>
            <a:picLocks noChangeAspect="1"/>
          </p:cNvPicPr>
          <p:nvPr/>
        </p:nvPicPr>
        <p:blipFill>
          <a:blip r:embed="rId4"/>
          <a:stretch>
            <a:fillRect/>
          </a:stretch>
        </p:blipFill>
        <p:spPr>
          <a:xfrm>
            <a:off x="6221224" y="1602139"/>
            <a:ext cx="5970775" cy="721742"/>
          </a:xfrm>
          <a:prstGeom prst="rect">
            <a:avLst/>
          </a:prstGeom>
        </p:spPr>
      </p:pic>
    </p:spTree>
    <p:extLst>
      <p:ext uri="{BB962C8B-B14F-4D97-AF65-F5344CB8AC3E}">
        <p14:creationId xmlns:p14="http://schemas.microsoft.com/office/powerpoint/2010/main" val="23124120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85</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cxnSp>
        <p:nvCxnSpPr>
          <p:cNvPr id="9" name="Straight Connector 8">
            <a:extLst>
              <a:ext uri="{FF2B5EF4-FFF2-40B4-BE49-F238E27FC236}">
                <a16:creationId xmlns:a16="http://schemas.microsoft.com/office/drawing/2014/main" id="{A32298BF-DC06-FF8D-B470-1B450B68637F}"/>
              </a:ext>
            </a:extLst>
          </p:cNvPr>
          <p:cNvCxnSpPr>
            <a:cxnSpLocks/>
          </p:cNvCxnSpPr>
          <p:nvPr/>
        </p:nvCxnSpPr>
        <p:spPr>
          <a:xfrm>
            <a:off x="5047129" y="2021265"/>
            <a:ext cx="1497106" cy="0"/>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Content Placeholder 5">
                <a:extLst>
                  <a:ext uri="{FF2B5EF4-FFF2-40B4-BE49-F238E27FC236}">
                    <a16:creationId xmlns:a16="http://schemas.microsoft.com/office/drawing/2014/main" id="{CC9B9A56-1AE4-D58B-0292-4BCB089C05BE}"/>
                  </a:ext>
                </a:extLst>
              </p:cNvPr>
              <p:cNvSpPr txBox="1">
                <a:spLocks/>
              </p:cNvSpPr>
              <p:nvPr/>
            </p:nvSpPr>
            <p:spPr>
              <a:xfrm>
                <a:off x="6237368" y="1577363"/>
                <a:ext cx="5544324" cy="4900967"/>
              </a:xfrm>
              <a:prstGeom prst="rect">
                <a:avLst/>
              </a:prstGeom>
              <a:solidFill>
                <a:schemeClr val="bg1"/>
              </a:solidFill>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Spatial Analysis:</a:t>
                </a:r>
                <a:b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b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Pure Spatial Error Model</a:t>
                </a:r>
              </a:p>
              <a:p>
                <a:pPr marL="0" marR="0" lvl="0" indent="0" algn="l" defTabSz="914400" rtl="0" eaLnBrk="1" fontAlgn="auto" latinLnBrk="0" hangingPunct="1">
                  <a:lnSpc>
                    <a:spcPct val="15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538163" marR="0" lvl="0" indent="0" algn="l" defTabSz="914400" rtl="0" eaLnBrk="1" fontAlgn="auto" latinLnBrk="0" hangingPunct="1">
                  <a:lnSpc>
                    <a:spcPct val="150000"/>
                  </a:lnSpc>
                  <a:spcBef>
                    <a:spcPts val="0"/>
                  </a:spcBef>
                  <a:spcAft>
                    <a:spcPts val="0"/>
                  </a:spcAft>
                  <a:buClr>
                    <a:srgbClr val="C00000"/>
                  </a:buClr>
                  <a:buSzTx/>
                  <a:buFont typeface="Wingdings 3" charset="2"/>
                  <a:buNone/>
                  <a:tabLst/>
                  <a:defRPr/>
                </a:pPr>
                <a14:m>
                  <m:oMathPara xmlns:m="http://schemas.openxmlformats.org/officeDocument/2006/math">
                    <m:oMathParaPr>
                      <m:jc m:val="centerGroup"/>
                    </m:oMathParaPr>
                    <m:oMath xmlns:m="http://schemas.openxmlformats.org/officeDocument/2006/math">
                      <m:sSub>
                        <m:sSub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𝒚</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α</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𝟏</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𝝂</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oMath>
                    <m:oMath xmlns:m="http://schemas.openxmlformats.org/officeDocument/2006/math">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𝝂</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  = </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λ</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𝐖</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𝝂</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𝝐</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oMath>
                  </m:oMathPara>
                </a14:m>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mc:Choice>
        <mc:Fallback xmlns="">
          <p:sp>
            <p:nvSpPr>
              <p:cNvPr id="2" name="Content Placeholder 5">
                <a:extLst>
                  <a:ext uri="{FF2B5EF4-FFF2-40B4-BE49-F238E27FC236}">
                    <a16:creationId xmlns:a16="http://schemas.microsoft.com/office/drawing/2014/main" id="{CC9B9A56-1AE4-D58B-0292-4BCB089C05BE}"/>
                  </a:ext>
                </a:extLst>
              </p:cNvPr>
              <p:cNvSpPr txBox="1">
                <a:spLocks noRot="1" noChangeAspect="1" noMove="1" noResize="1" noEditPoints="1" noAdjustHandles="1" noChangeArrowheads="1" noChangeShapeType="1" noTextEdit="1"/>
              </p:cNvSpPr>
              <p:nvPr/>
            </p:nvSpPr>
            <p:spPr>
              <a:xfrm>
                <a:off x="6237368" y="1577363"/>
                <a:ext cx="5544324" cy="4900967"/>
              </a:xfrm>
              <a:prstGeom prst="rect">
                <a:avLst/>
              </a:prstGeom>
              <a:blipFill>
                <a:blip r:embed="rId3"/>
                <a:stretch>
                  <a:fillRect l="-1648"/>
                </a:stretch>
              </a:blipFill>
            </p:spPr>
            <p:txBody>
              <a:bodyPr/>
              <a:lstStyle/>
              <a:p>
                <a:r>
                  <a:rPr lang="id-ID">
                    <a:noFill/>
                  </a:rPr>
                  <a:t> </a:t>
                </a:r>
              </a:p>
            </p:txBody>
          </p:sp>
        </mc:Fallback>
      </mc:AlternateContent>
    </p:spTree>
    <p:extLst>
      <p:ext uri="{BB962C8B-B14F-4D97-AF65-F5344CB8AC3E}">
        <p14:creationId xmlns:p14="http://schemas.microsoft.com/office/powerpoint/2010/main" val="229860833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A732F40-C314-3DFF-18D0-AC04FC9012E9}"/>
              </a:ext>
            </a:extLst>
          </p:cNvPr>
          <p:cNvPicPr>
            <a:picLocks noChangeAspect="1"/>
          </p:cNvPicPr>
          <p:nvPr/>
        </p:nvPicPr>
        <p:blipFill>
          <a:blip r:embed="rId2"/>
          <a:stretch>
            <a:fillRect/>
          </a:stretch>
        </p:blipFill>
        <p:spPr>
          <a:xfrm>
            <a:off x="6221201" y="2324973"/>
            <a:ext cx="5970799" cy="4338469"/>
          </a:xfrm>
          <a:prstGeom prst="rect">
            <a:avLst/>
          </a:prstGeom>
        </p:spPr>
      </p:pic>
      <p:pic>
        <p:nvPicPr>
          <p:cNvPr id="5" name="Picture 4">
            <a:extLst>
              <a:ext uri="{FF2B5EF4-FFF2-40B4-BE49-F238E27FC236}">
                <a16:creationId xmlns:a16="http://schemas.microsoft.com/office/drawing/2014/main" id="{F0BFDD46-A135-7268-3968-42DB08FE9EAD}"/>
              </a:ext>
            </a:extLst>
          </p:cNvPr>
          <p:cNvPicPr>
            <a:picLocks noChangeAspect="1"/>
          </p:cNvPicPr>
          <p:nvPr/>
        </p:nvPicPr>
        <p:blipFill>
          <a:blip r:embed="rId3"/>
          <a:stretch>
            <a:fillRect/>
          </a:stretch>
        </p:blipFill>
        <p:spPr>
          <a:xfrm>
            <a:off x="6221201" y="1602139"/>
            <a:ext cx="5970775" cy="703378"/>
          </a:xfrm>
          <a:prstGeom prst="rect">
            <a:avLst/>
          </a:prstGeom>
        </p:spPr>
      </p:pic>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4"/>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86</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cxnSp>
        <p:nvCxnSpPr>
          <p:cNvPr id="8" name="Straight Connector 7">
            <a:extLst>
              <a:ext uri="{FF2B5EF4-FFF2-40B4-BE49-F238E27FC236}">
                <a16:creationId xmlns:a16="http://schemas.microsoft.com/office/drawing/2014/main" id="{08F54C4D-35FC-13CC-8C54-3A21301088D0}"/>
              </a:ext>
            </a:extLst>
          </p:cNvPr>
          <p:cNvCxnSpPr>
            <a:cxnSpLocks/>
          </p:cNvCxnSpPr>
          <p:nvPr/>
        </p:nvCxnSpPr>
        <p:spPr>
          <a:xfrm>
            <a:off x="5047129" y="2021265"/>
            <a:ext cx="1497106" cy="0"/>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826189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2"/>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87</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cxnSp>
        <p:nvCxnSpPr>
          <p:cNvPr id="9" name="Straight Connector 8">
            <a:extLst>
              <a:ext uri="{FF2B5EF4-FFF2-40B4-BE49-F238E27FC236}">
                <a16:creationId xmlns:a16="http://schemas.microsoft.com/office/drawing/2014/main" id="{A32298BF-DC06-FF8D-B470-1B450B68637F}"/>
              </a:ext>
            </a:extLst>
          </p:cNvPr>
          <p:cNvCxnSpPr>
            <a:cxnSpLocks/>
          </p:cNvCxnSpPr>
          <p:nvPr/>
        </p:nvCxnSpPr>
        <p:spPr>
          <a:xfrm>
            <a:off x="5047129" y="2021265"/>
            <a:ext cx="1497106" cy="0"/>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Content Placeholder 5">
                <a:extLst>
                  <a:ext uri="{FF2B5EF4-FFF2-40B4-BE49-F238E27FC236}">
                    <a16:creationId xmlns:a16="http://schemas.microsoft.com/office/drawing/2014/main" id="{CC9B9A56-1AE4-D58B-0292-4BCB089C05BE}"/>
                  </a:ext>
                </a:extLst>
              </p:cNvPr>
              <p:cNvSpPr txBox="1">
                <a:spLocks/>
              </p:cNvSpPr>
              <p:nvPr/>
            </p:nvSpPr>
            <p:spPr>
              <a:xfrm>
                <a:off x="6237368" y="1577363"/>
                <a:ext cx="5544324" cy="4900967"/>
              </a:xfrm>
              <a:prstGeom prst="rect">
                <a:avLst/>
              </a:prstGeom>
              <a:solidFill>
                <a:schemeClr val="bg1"/>
              </a:solidFill>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538163" marR="0" lvl="0" indent="-538163" algn="l" defTabSz="914400" rtl="0" eaLnBrk="1" fontAlgn="auto" latinLnBrk="0" hangingPunct="1">
                  <a:lnSpc>
                    <a:spcPct val="150000"/>
                  </a:lnSpc>
                  <a:spcBef>
                    <a:spcPts val="0"/>
                  </a:spcBef>
                  <a:spcAft>
                    <a:spcPts val="0"/>
                  </a:spcAft>
                  <a:buClr>
                    <a:srgbClr val="C00000"/>
                  </a:buClr>
                  <a:buSzTx/>
                  <a:buFont typeface="Times New Roman" panose="02020603050405020304" pitchFamily="18" charset="0"/>
                  <a:buChar char="►"/>
                  <a:tabLst/>
                  <a:defRPr/>
                </a:pP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Spatial Analysis:</a:t>
                </a:r>
                <a:b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br>
                <a:r>
                  <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Spatial Autoregressive Model</a:t>
                </a:r>
              </a:p>
              <a:p>
                <a:pPr marL="0" marR="0" lvl="0" indent="0" algn="l" defTabSz="914400" rtl="0" eaLnBrk="1" fontAlgn="auto" latinLnBrk="0" hangingPunct="1">
                  <a:lnSpc>
                    <a:spcPct val="150000"/>
                  </a:lnSpc>
                  <a:spcBef>
                    <a:spcPts val="0"/>
                  </a:spcBef>
                  <a:spcAft>
                    <a:spcPts val="0"/>
                  </a:spcAft>
                  <a:buClr>
                    <a:srgbClr val="C00000"/>
                  </a:buClr>
                  <a:buSzTx/>
                  <a:buFont typeface="Wingdings 3" charset="2"/>
                  <a:buNone/>
                  <a:tabLst/>
                  <a:defRPr/>
                </a:pP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a:p>
                <a:pPr marL="538163" marR="0" lvl="0" indent="0" algn="l" defTabSz="914400" rtl="0" eaLnBrk="1" fontAlgn="auto" latinLnBrk="0" hangingPunct="1">
                  <a:lnSpc>
                    <a:spcPct val="150000"/>
                  </a:lnSpc>
                  <a:spcBef>
                    <a:spcPts val="0"/>
                  </a:spcBef>
                  <a:spcAft>
                    <a:spcPts val="0"/>
                  </a:spcAft>
                  <a:buClr>
                    <a:srgbClr val="C00000"/>
                  </a:buClr>
                  <a:buSzTx/>
                  <a:buFont typeface="Wingdings 3" charset="2"/>
                  <a:buNone/>
                  <a:tabLst/>
                  <a:defRPr/>
                </a:pPr>
                <a14:m>
                  <m:oMathPara xmlns:m="http://schemas.openxmlformats.org/officeDocument/2006/math">
                    <m:oMathParaPr>
                      <m:jc m:val="centerGroup"/>
                    </m:oMathParaPr>
                    <m:oMath xmlns:m="http://schemas.openxmlformats.org/officeDocument/2006/math">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𝒚</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α</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𝟏</m:t>
                      </m:r>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δ</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𝐖</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𝒚</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r>
                        <a:rPr kumimoji="0" lang="en-US" sz="2800" b="1"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𝐗</m:t>
                      </m:r>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𝛃</m:t>
                      </m:r>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𝝐</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  </m:t>
                      </m:r>
                      <m:sSub>
                        <m:sSub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𝝐</m:t>
                          </m:r>
                        </m:e>
                        <m:sub>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𝑡</m:t>
                          </m:r>
                        </m:sub>
                      </m:sSub>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r>
                        <m:rPr>
                          <m:sty m:val="p"/>
                        </m:rP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N</m:t>
                      </m:r>
                      <m:d>
                        <m:d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dPr>
                        <m:e>
                          <m:r>
                            <a:rPr kumimoji="0" lang="en-US" sz="2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0, </m:t>
                          </m:r>
                          <m:sSup>
                            <m:sSupPr>
                              <m:ctrlP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pPr>
                            <m:e>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𝜎</m:t>
                              </m:r>
                            </m:e>
                            <m:sup>
                              <m:r>
                                <a:rPr kumimoji="0" lang="en-US" sz="2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2</m:t>
                              </m:r>
                            </m:sup>
                          </m:sSup>
                          <m:r>
                            <a:rPr kumimoji="0" lang="en-US" sz="28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𝐈</m:t>
                          </m:r>
                        </m:e>
                      </m:d>
                    </m:oMath>
                  </m:oMathPara>
                </a14:m>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mc:Choice>
        <mc:Fallback xmlns="">
          <p:sp>
            <p:nvSpPr>
              <p:cNvPr id="2" name="Content Placeholder 5">
                <a:extLst>
                  <a:ext uri="{FF2B5EF4-FFF2-40B4-BE49-F238E27FC236}">
                    <a16:creationId xmlns:a16="http://schemas.microsoft.com/office/drawing/2014/main" id="{CC9B9A56-1AE4-D58B-0292-4BCB089C05BE}"/>
                  </a:ext>
                </a:extLst>
              </p:cNvPr>
              <p:cNvSpPr txBox="1">
                <a:spLocks noRot="1" noChangeAspect="1" noMove="1" noResize="1" noEditPoints="1" noAdjustHandles="1" noChangeArrowheads="1" noChangeShapeType="1" noTextEdit="1"/>
              </p:cNvSpPr>
              <p:nvPr/>
            </p:nvSpPr>
            <p:spPr>
              <a:xfrm>
                <a:off x="6237368" y="1577363"/>
                <a:ext cx="5544324" cy="4900967"/>
              </a:xfrm>
              <a:prstGeom prst="rect">
                <a:avLst/>
              </a:prstGeom>
              <a:blipFill>
                <a:blip r:embed="rId3"/>
                <a:stretch>
                  <a:fillRect l="-1648"/>
                </a:stretch>
              </a:blipFill>
            </p:spPr>
            <p:txBody>
              <a:bodyPr/>
              <a:lstStyle/>
              <a:p>
                <a:r>
                  <a:rPr lang="id-ID">
                    <a:noFill/>
                  </a:rPr>
                  <a:t> </a:t>
                </a:r>
              </a:p>
            </p:txBody>
          </p:sp>
        </mc:Fallback>
      </mc:AlternateContent>
    </p:spTree>
    <p:extLst>
      <p:ext uri="{BB962C8B-B14F-4D97-AF65-F5344CB8AC3E}">
        <p14:creationId xmlns:p14="http://schemas.microsoft.com/office/powerpoint/2010/main" val="167446824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A732F40-C314-3DFF-18D0-AC04FC9012E9}"/>
              </a:ext>
            </a:extLst>
          </p:cNvPr>
          <p:cNvPicPr>
            <a:picLocks noChangeAspect="1"/>
          </p:cNvPicPr>
          <p:nvPr/>
        </p:nvPicPr>
        <p:blipFill>
          <a:blip r:embed="rId2"/>
          <a:stretch>
            <a:fillRect/>
          </a:stretch>
        </p:blipFill>
        <p:spPr>
          <a:xfrm>
            <a:off x="6221201" y="2324973"/>
            <a:ext cx="5970799" cy="4338469"/>
          </a:xfrm>
          <a:prstGeom prst="rect">
            <a:avLst/>
          </a:prstGeom>
        </p:spPr>
      </p:pic>
      <p:pic>
        <p:nvPicPr>
          <p:cNvPr id="5" name="Picture 4">
            <a:extLst>
              <a:ext uri="{FF2B5EF4-FFF2-40B4-BE49-F238E27FC236}">
                <a16:creationId xmlns:a16="http://schemas.microsoft.com/office/drawing/2014/main" id="{F0BFDD46-A135-7268-3968-42DB08FE9EAD}"/>
              </a:ext>
            </a:extLst>
          </p:cNvPr>
          <p:cNvPicPr>
            <a:picLocks noChangeAspect="1"/>
          </p:cNvPicPr>
          <p:nvPr/>
        </p:nvPicPr>
        <p:blipFill>
          <a:blip r:embed="rId3"/>
          <a:stretch>
            <a:fillRect/>
          </a:stretch>
        </p:blipFill>
        <p:spPr>
          <a:xfrm>
            <a:off x="6221201" y="1602139"/>
            <a:ext cx="5970775" cy="703378"/>
          </a:xfrm>
          <a:prstGeom prst="rect">
            <a:avLst/>
          </a:prstGeom>
        </p:spPr>
      </p:pic>
      <p:pic>
        <p:nvPicPr>
          <p:cNvPr id="6" name="Picture 5">
            <a:extLst>
              <a:ext uri="{FF2B5EF4-FFF2-40B4-BE49-F238E27FC236}">
                <a16:creationId xmlns:a16="http://schemas.microsoft.com/office/drawing/2014/main" id="{4D04FB22-9F96-8ABA-C575-BA59E234B726}"/>
              </a:ext>
            </a:extLst>
          </p:cNvPr>
          <p:cNvPicPr>
            <a:picLocks noChangeAspect="1"/>
          </p:cNvPicPr>
          <p:nvPr/>
        </p:nvPicPr>
        <p:blipFill>
          <a:blip r:embed="rId4"/>
          <a:stretch>
            <a:fillRect/>
          </a:stretch>
        </p:blipFill>
        <p:spPr>
          <a:xfrm>
            <a:off x="486769" y="1577363"/>
            <a:ext cx="5544324" cy="4239217"/>
          </a:xfrm>
          <a:prstGeom prst="rect">
            <a:avLst/>
          </a:prstGeom>
        </p:spPr>
      </p:pic>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7358230-043B-4B0C-94A1-2C00C732E7D0}" type="slidenum">
              <a:rPr kumimoji="0" lang="en-US" sz="2800" b="0" i="0" u="none" strike="noStrike" kern="1200" cap="none" spc="0" normalizeH="0" baseline="0" noProof="0" smtClean="0">
                <a:ln>
                  <a:noFill/>
                </a:ln>
                <a:solidFill>
                  <a:prstClr val="white"/>
                </a:solidFill>
                <a:effectLst/>
                <a:uLnTx/>
                <a:uFillTx/>
                <a:latin typeface="Century Gothic" panose="020B0502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88</a:t>
            </a:fld>
            <a:endParaRPr kumimoji="0" lang="en-US" sz="2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cxnSp>
        <p:nvCxnSpPr>
          <p:cNvPr id="3" name="Straight Connector 2"/>
          <p:cNvCxnSpPr/>
          <p:nvPr/>
        </p:nvCxnSpPr>
        <p:spPr>
          <a:xfrm flipH="1">
            <a:off x="665088" y="1126842"/>
            <a:ext cx="9756192" cy="0"/>
          </a:xfrm>
          <a:prstGeom prst="line">
            <a:avLst/>
          </a:prstGeom>
          <a:ln w="63500" cap="sq" cmpd="thickThin">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7" name="Title 4"/>
          <p:cNvSpPr txBox="1">
            <a:spLocks/>
          </p:cNvSpPr>
          <p:nvPr/>
        </p:nvSpPr>
        <p:spPr>
          <a:xfrm>
            <a:off x="673797" y="395089"/>
            <a:ext cx="9687452" cy="706964"/>
          </a:xfrm>
          <a:prstGeom prst="rect">
            <a:avLst/>
          </a:prstGeom>
        </p:spPr>
        <p:txBody>
          <a:bodyPr anchor="ct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000" b="1" i="0" u="none" strike="noStrike" kern="1200" cap="none" spc="0" normalizeH="0" baseline="0" noProof="0" dirty="0" err="1">
                <a:ln>
                  <a:noFill/>
                </a:ln>
                <a:solidFill>
                  <a:prstClr val="black"/>
                </a:solidFill>
                <a:effectLst/>
                <a:uLnTx/>
                <a:uFillTx/>
                <a:latin typeface="Century Gothic" panose="020B0502020202020204"/>
                <a:ea typeface="+mj-ea"/>
                <a:cs typeface="+mj-cs"/>
              </a:rPr>
              <a:t>Analisis</a:t>
            </a:r>
            <a:r>
              <a:rPr kumimoji="0" lang="en-US" sz="3000" b="1" i="0" u="none" strike="noStrike" kern="1200" cap="none" spc="0" normalizeH="0" baseline="0" noProof="0" dirty="0">
                <a:ln>
                  <a:noFill/>
                </a:ln>
                <a:solidFill>
                  <a:prstClr val="black"/>
                </a:solidFill>
                <a:effectLst/>
                <a:uLnTx/>
                <a:uFillTx/>
                <a:latin typeface="Century Gothic" panose="020B0502020202020204"/>
                <a:ea typeface="+mj-ea"/>
                <a:cs typeface="+mj-cs"/>
              </a:rPr>
              <a:t> Wilayah DI Yogyakarta</a:t>
            </a:r>
            <a:r>
              <a:rPr kumimoji="0" lang="en-US" sz="3000" b="0" i="0" u="none" strike="noStrike" kern="1200" cap="none" spc="0" normalizeH="0" baseline="0" noProof="0" dirty="0">
                <a:ln>
                  <a:noFill/>
                </a:ln>
                <a:solidFill>
                  <a:prstClr val="black"/>
                </a:solidFill>
                <a:effectLst/>
                <a:uLnTx/>
                <a:uFillTx/>
                <a:latin typeface="Century Gothic" panose="020B0502020202020204"/>
                <a:ea typeface="+mj-ea"/>
                <a:cs typeface="+mj-cs"/>
              </a:rPr>
              <a:t>: Pop Distribution</a:t>
            </a:r>
          </a:p>
        </p:txBody>
      </p:sp>
      <p:sp>
        <p:nvSpPr>
          <p:cNvPr id="10" name="TextBox 9">
            <a:extLst>
              <a:ext uri="{FF2B5EF4-FFF2-40B4-BE49-F238E27FC236}">
                <a16:creationId xmlns:a16="http://schemas.microsoft.com/office/drawing/2014/main" id="{7BCA06A8-F97C-4797-B0F9-E51E8270B149}"/>
              </a:ext>
            </a:extLst>
          </p:cNvPr>
          <p:cNvSpPr txBox="1"/>
          <p:nvPr/>
        </p:nvSpPr>
        <p:spPr>
          <a:xfrm>
            <a:off x="92919" y="5816580"/>
            <a:ext cx="6003082"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Times New Roman" panose="02020603050405020304" pitchFamily="18" charset="0"/>
                <a:ea typeface="游明朝" panose="02020400000000000000" pitchFamily="18" charset="-128"/>
                <a:cs typeface="+mn-cs"/>
              </a:rPr>
              <a:t>LandScan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Gridded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Spatial Dimension</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30 x 30 arc second (~ 1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Source</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 Oak Ridge National Laboratory</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12" name="TextBox 11">
            <a:extLst>
              <a:ext uri="{FF2B5EF4-FFF2-40B4-BE49-F238E27FC236}">
                <a16:creationId xmlns:a16="http://schemas.microsoft.com/office/drawing/2014/main" id="{EE876C55-DA0A-493C-97EA-EFEC8CEE7FA1}"/>
              </a:ext>
            </a:extLst>
          </p:cNvPr>
          <p:cNvSpPr txBox="1"/>
          <p:nvPr/>
        </p:nvSpPr>
        <p:spPr>
          <a:xfrm>
            <a:off x="665087" y="1201413"/>
            <a:ext cx="45193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游明朝" panose="02020400000000000000" pitchFamily="18" charset="-128"/>
                <a:cs typeface="+mn-cs"/>
              </a:rPr>
              <a:t>DI Yogyakarta Population Distribution 2022</a:t>
            </a:r>
            <a:endParaRPr kumimoji="0" lang="en-US" sz="1800" b="1"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cxnSp>
        <p:nvCxnSpPr>
          <p:cNvPr id="8" name="Straight Connector 7">
            <a:extLst>
              <a:ext uri="{FF2B5EF4-FFF2-40B4-BE49-F238E27FC236}">
                <a16:creationId xmlns:a16="http://schemas.microsoft.com/office/drawing/2014/main" id="{08F54C4D-35FC-13CC-8C54-3A21301088D0}"/>
              </a:ext>
            </a:extLst>
          </p:cNvPr>
          <p:cNvCxnSpPr>
            <a:cxnSpLocks/>
          </p:cNvCxnSpPr>
          <p:nvPr/>
        </p:nvCxnSpPr>
        <p:spPr>
          <a:xfrm>
            <a:off x="5047129" y="2021265"/>
            <a:ext cx="1497106" cy="0"/>
          </a:xfrm>
          <a:prstGeom prst="line">
            <a:avLst/>
          </a:prstGeom>
          <a:ln w="38100">
            <a:solidFill>
              <a:srgbClr val="00B05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3265A899-2617-9C81-6F0B-BEE088249DA3}"/>
              </a:ext>
            </a:extLst>
          </p:cNvPr>
          <p:cNvPicPr>
            <a:picLocks noChangeAspect="1"/>
          </p:cNvPicPr>
          <p:nvPr/>
        </p:nvPicPr>
        <p:blipFill>
          <a:blip r:embed="rId5"/>
          <a:stretch>
            <a:fillRect/>
          </a:stretch>
        </p:blipFill>
        <p:spPr>
          <a:xfrm>
            <a:off x="6221201" y="1618519"/>
            <a:ext cx="5970775" cy="670618"/>
          </a:xfrm>
          <a:prstGeom prst="rect">
            <a:avLst/>
          </a:prstGeom>
        </p:spPr>
      </p:pic>
      <p:pic>
        <p:nvPicPr>
          <p:cNvPr id="16" name="Picture 15">
            <a:extLst>
              <a:ext uri="{FF2B5EF4-FFF2-40B4-BE49-F238E27FC236}">
                <a16:creationId xmlns:a16="http://schemas.microsoft.com/office/drawing/2014/main" id="{CB5B87FC-23EA-7CE4-1D23-D69F92271D9B}"/>
              </a:ext>
            </a:extLst>
          </p:cNvPr>
          <p:cNvPicPr>
            <a:picLocks noChangeAspect="1"/>
          </p:cNvPicPr>
          <p:nvPr/>
        </p:nvPicPr>
        <p:blipFill>
          <a:blip r:embed="rId6"/>
          <a:stretch>
            <a:fillRect/>
          </a:stretch>
        </p:blipFill>
        <p:spPr>
          <a:xfrm>
            <a:off x="6221201" y="2305518"/>
            <a:ext cx="5970775" cy="4552482"/>
          </a:xfrm>
          <a:prstGeom prst="rect">
            <a:avLst/>
          </a:prstGeom>
        </p:spPr>
      </p:pic>
    </p:spTree>
    <p:extLst>
      <p:ext uri="{BB962C8B-B14F-4D97-AF65-F5344CB8AC3E}">
        <p14:creationId xmlns:p14="http://schemas.microsoft.com/office/powerpoint/2010/main" val="92406917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70429" y="3072398"/>
            <a:ext cx="10515600" cy="776288"/>
          </a:xfrm>
        </p:spPr>
        <p:txBody>
          <a:bodyPr>
            <a:noAutofit/>
          </a:bodyPr>
          <a:lstStyle/>
          <a:p>
            <a:pPr algn="ctr"/>
            <a:r>
              <a:rPr lang="en-US" sz="6600" b="1" dirty="0">
                <a:solidFill>
                  <a:srgbClr val="014A73"/>
                </a:solidFill>
                <a:latin typeface="Arial Black" panose="020B0A04020102020204" pitchFamily="34" charset="0"/>
                <a:cs typeface="Segoe UI Light" panose="020B0502040204020203" pitchFamily="34" charset="0"/>
              </a:rPr>
              <a:t>THANK YOU</a:t>
            </a:r>
            <a:endParaRPr lang="id-ID" sz="6600" b="1" dirty="0">
              <a:solidFill>
                <a:srgbClr val="014A73"/>
              </a:solidFill>
              <a:latin typeface="Arial Black" panose="020B0A04020102020204" pitchFamily="34" charset="0"/>
              <a:cs typeface="Segoe UI Light" panose="020B0502040204020203" pitchFamily="34" charset="0"/>
            </a:endParaRPr>
          </a:p>
        </p:txBody>
      </p:sp>
    </p:spTree>
    <p:extLst>
      <p:ext uri="{BB962C8B-B14F-4D97-AF65-F5344CB8AC3E}">
        <p14:creationId xmlns:p14="http://schemas.microsoft.com/office/powerpoint/2010/main" val="2729378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19AA40-A2D1-4DCC-983C-E030B71844B0}"/>
              </a:ext>
            </a:extLst>
          </p:cNvPr>
          <p:cNvSpPr txBox="1">
            <a:spLocks/>
          </p:cNvSpPr>
          <p:nvPr/>
        </p:nvSpPr>
        <p:spPr>
          <a:xfrm>
            <a:off x="0" y="274513"/>
            <a:ext cx="10515600" cy="5976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63550"/>
            <a:r>
              <a:rPr lang="en-US" sz="2400" b="1" dirty="0">
                <a:solidFill>
                  <a:srgbClr val="014A73"/>
                </a:solidFill>
                <a:latin typeface="Arial" panose="020B0604020202020204" pitchFamily="34" charset="0"/>
                <a:ea typeface="Arial Unicode MS" panose="020B0604020202020204" pitchFamily="34" charset="-128"/>
                <a:cs typeface="Arial" panose="020B0604020202020204" pitchFamily="34" charset="0"/>
              </a:rPr>
              <a:t>Introduction</a:t>
            </a:r>
            <a:endParaRPr lang="en-US" sz="2400" b="1" dirty="0">
              <a:solidFill>
                <a:srgbClr val="014A73"/>
              </a:solidFill>
              <a:latin typeface="Arial" panose="020B0604020202020204" pitchFamily="34" charset="0"/>
              <a:cs typeface="Arial" panose="020B0604020202020204" pitchFamily="34" charset="0"/>
            </a:endParaRPr>
          </a:p>
        </p:txBody>
      </p:sp>
      <p:sp>
        <p:nvSpPr>
          <p:cNvPr id="6" name="Content Placeholder 4">
            <a:extLst>
              <a:ext uri="{FF2B5EF4-FFF2-40B4-BE49-F238E27FC236}">
                <a16:creationId xmlns:a16="http://schemas.microsoft.com/office/drawing/2014/main" id="{767DB29C-8D07-4F65-A99E-F9943382AC69}"/>
              </a:ext>
            </a:extLst>
          </p:cNvPr>
          <p:cNvSpPr>
            <a:spLocks noGrp="1"/>
          </p:cNvSpPr>
          <p:nvPr>
            <p:ph idx="1"/>
          </p:nvPr>
        </p:nvSpPr>
        <p:spPr>
          <a:xfrm>
            <a:off x="452442" y="1253330"/>
            <a:ext cx="10393897" cy="4968175"/>
          </a:xfrm>
        </p:spPr>
        <p:txBody>
          <a:bodyPr>
            <a:normAutofit/>
          </a:bodyPr>
          <a:lstStyle/>
          <a:p>
            <a:r>
              <a:rPr lang="en-GB" altLang="id-ID" sz="3200" b="1" dirty="0">
                <a:latin typeface="Book Antiqua" panose="02040602050305030304" pitchFamily="18" charset="0"/>
              </a:rPr>
              <a:t>Command-line software</a:t>
            </a:r>
          </a:p>
          <a:p>
            <a:pPr lvl="1"/>
            <a:r>
              <a:rPr lang="en-GB" altLang="id-ID" sz="3200" dirty="0">
                <a:latin typeface="Book Antiqua" panose="02040602050305030304" pitchFamily="18" charset="0"/>
              </a:rPr>
              <a:t>requires knowledge of syntax of commands</a:t>
            </a:r>
          </a:p>
          <a:p>
            <a:pPr lvl="1"/>
            <a:r>
              <a:rPr lang="en-GB" altLang="id-ID" sz="3200" dirty="0">
                <a:latin typeface="Book Antiqua" panose="02040602050305030304" pitchFamily="18" charset="0"/>
              </a:rPr>
              <a:t>reproducible results through scripts</a:t>
            </a:r>
          </a:p>
          <a:p>
            <a:pPr lvl="1"/>
            <a:r>
              <a:rPr lang="en-GB" altLang="id-ID" sz="3200" dirty="0">
                <a:latin typeface="Book Antiqua" panose="02040602050305030304" pitchFamily="18" charset="0"/>
              </a:rPr>
              <a:t>detailed analyses possible</a:t>
            </a:r>
          </a:p>
          <a:p>
            <a:r>
              <a:rPr lang="en-GB" altLang="id-ID" sz="3200" b="1" dirty="0">
                <a:latin typeface="Book Antiqua" panose="02040602050305030304" pitchFamily="18" charset="0"/>
              </a:rPr>
              <a:t>GUI-based software</a:t>
            </a:r>
          </a:p>
          <a:p>
            <a:pPr lvl="1"/>
            <a:r>
              <a:rPr lang="en-GB" altLang="id-ID" sz="3200" dirty="0">
                <a:latin typeface="Book Antiqua" panose="02040602050305030304" pitchFamily="18" charset="0"/>
              </a:rPr>
              <a:t>does not require knowledge of commands</a:t>
            </a:r>
          </a:p>
          <a:p>
            <a:pPr lvl="1"/>
            <a:r>
              <a:rPr lang="en-GB" altLang="id-ID" sz="3200" dirty="0">
                <a:latin typeface="Book Antiqua" panose="02040602050305030304" pitchFamily="18" charset="0"/>
              </a:rPr>
              <a:t>not reproducible actions</a:t>
            </a:r>
          </a:p>
          <a:p>
            <a:r>
              <a:rPr lang="en-GB" altLang="id-ID" sz="3200" b="1" dirty="0">
                <a:latin typeface="Book Antiqua" panose="02040602050305030304" pitchFamily="18" charset="0"/>
              </a:rPr>
              <a:t>Hybrid types (both command-line and GUI)</a:t>
            </a:r>
          </a:p>
        </p:txBody>
      </p:sp>
    </p:spTree>
    <p:extLst>
      <p:ext uri="{BB962C8B-B14F-4D97-AF65-F5344CB8AC3E}">
        <p14:creationId xmlns:p14="http://schemas.microsoft.com/office/powerpoint/2010/main" val="1868857428"/>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pa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Ion Boardroom">
  <a:themeElements>
    <a:clrScheme name="Ion Boardroom">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FFC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EC7F02AD-9687-440F-A9DF-FAA6F22270D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4056</Words>
  <Application>Microsoft Office PowerPoint</Application>
  <PresentationFormat>Widescreen</PresentationFormat>
  <Paragraphs>888</Paragraphs>
  <Slides>89</Slides>
  <Notes>42</Notes>
  <HiddenSlides>0</HiddenSlides>
  <MMClips>0</MMClips>
  <ScaleCrop>false</ScaleCrop>
  <HeadingPairs>
    <vt:vector size="6" baseType="variant">
      <vt:variant>
        <vt:lpstr>Fonts Used</vt:lpstr>
      </vt:variant>
      <vt:variant>
        <vt:i4>15</vt:i4>
      </vt:variant>
      <vt:variant>
        <vt:lpstr>Theme</vt:lpstr>
      </vt:variant>
      <vt:variant>
        <vt:i4>3</vt:i4>
      </vt:variant>
      <vt:variant>
        <vt:lpstr>Slide Titles</vt:lpstr>
      </vt:variant>
      <vt:variant>
        <vt:i4>89</vt:i4>
      </vt:variant>
    </vt:vector>
  </HeadingPairs>
  <TitlesOfParts>
    <vt:vector size="107" baseType="lpstr">
      <vt:lpstr>Arial</vt:lpstr>
      <vt:lpstr>Arial Black</vt:lpstr>
      <vt:lpstr>Arial Narrow</vt:lpstr>
      <vt:lpstr>Bahnschrift SemiBold SemiConden</vt:lpstr>
      <vt:lpstr>Book Antiqua</vt:lpstr>
      <vt:lpstr>Calibri</vt:lpstr>
      <vt:lpstr>Calibri Light</vt:lpstr>
      <vt:lpstr>Cambria Math</vt:lpstr>
      <vt:lpstr>Century</vt:lpstr>
      <vt:lpstr>Century Gothic</vt:lpstr>
      <vt:lpstr>Helvetica</vt:lpstr>
      <vt:lpstr>Lucida Console</vt:lpstr>
      <vt:lpstr>Times New Roman</vt:lpstr>
      <vt:lpstr>Wingdings</vt:lpstr>
      <vt:lpstr>Wingdings 3</vt:lpstr>
      <vt:lpstr>Office Theme</vt:lpstr>
      <vt:lpstr>Depan</vt:lpstr>
      <vt:lpstr>Ion Boardroom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2021-02-16T05:11:42Z</dcterms:created>
  <dcterms:modified xsi:type="dcterms:W3CDTF">2024-10-04T10:56:20Z</dcterms:modified>
</cp:coreProperties>
</file>

<file path=docProps/thumbnail.jpeg>
</file>